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70" r:id="rId8"/>
    <p:sldId id="265" r:id="rId9"/>
    <p:sldId id="266" r:id="rId10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40EBA-48DD-4071-954B-965D73BF3166}" v="19" dt="2023-03-06T19:13:4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2" autoAdjust="0"/>
    <p:restoredTop sz="94915" autoAdjust="0"/>
  </p:normalViewPr>
  <p:slideViewPr>
    <p:cSldViewPr snapToGrid="0">
      <p:cViewPr varScale="1">
        <p:scale>
          <a:sx n="91" d="100"/>
          <a:sy n="91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Un letrero de color blanco&#10;&#10;Descripción generada automáticamente con confianza baja">
            <a:extLst>
              <a:ext uri="{FF2B5EF4-FFF2-40B4-BE49-F238E27FC236}">
                <a16:creationId xmlns:a16="http://schemas.microsoft.com/office/drawing/2014/main" id="{ED48A356-EE5B-396F-BB2A-3576B64BB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E61A8-4028-4782-B1D7-794E66F4C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739" y="1122363"/>
            <a:ext cx="6728603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A674D-494A-8290-8552-5F93C5092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0738" y="3602038"/>
            <a:ext cx="672860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630CF-1260-05C5-0C58-E8410C95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F1F8B552-414A-4B89-865F-394C0F34DD8B}" type="datetimeFigureOut">
              <a:rPr lang="es-MX" smtClean="0"/>
              <a:pPr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768BAE-62E5-F965-94F2-B2981033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DF047F-79C8-70CC-C59A-7D7FEB86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</a:lstStyle>
          <a:p>
            <a:fld id="{9F764C09-1CFB-4AED-9223-95F30A306FB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2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6D6F5-907F-7E55-422D-A2E5E8DA8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12F7BF-008D-00E8-4478-F1EE29BD4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34961D-7353-E6F4-145D-41F00D5F1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022AD1-436A-672C-C953-21EA2E108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CD9E2-6161-49C3-692A-C1A8E809F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50C6E3-AD18-72ED-6388-09A29959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630E53B-64A5-4EB7-38B7-F4D9CA6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C189CE-8C8A-CDA5-DA66-509F1A81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48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E618A-0156-D859-FD1E-67BCDD2F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61F1F6-2AF4-D3CE-3D6B-582BB8E9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32AD7A-FC34-39A7-577A-1544160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4812D-A9E6-8F63-10C1-32F5980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4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469272-5D80-4BFD-D7D8-C5D6971B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20CC4F-9A52-EF91-1F60-52182044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EC8452-545D-67C4-13A7-AE29930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651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2D5A1-6C00-CDC1-9245-ADA5FFA2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6AE59-6535-DBC5-0CCB-88F51FF4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956431-95B0-0BA4-D7E5-88F39F445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8609D2-CD56-EBB8-30AF-B1CCF9A5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1838B3-970D-9ECC-F721-5C20F24B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02F83B-2C0E-7BF6-F994-3F3CCB9C3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254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CAED-DE4E-54AD-D553-E724CFFE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47DDEF-3773-21E5-ECF7-71094734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00198-0523-2432-7177-D19BDE5BA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335296-E056-756E-2B76-8F82B9E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D3574-5A05-B35B-61E1-1DB93DFE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342E0B-0DAE-78EA-FC50-CD79CC37D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98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5AF2F-BB4A-9BEE-BB3A-3E7396F44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3BBD9F-7D78-3737-84BF-6B6FBB3B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4AFFF-F301-3896-5C44-83814065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C92AB-7C5F-6E3E-F727-4B05E3DA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89AC8-65AB-9AA3-7E72-C6D4A18C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27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1398353-E8C6-9791-1403-B06F80861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DDEECB-6122-91AD-534E-7FB9CCA0C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AB5A94-F190-8720-E55F-5A92DBF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84D629-CBC8-0733-4BCC-B8BCEEFE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C0110-8F76-B1E4-881F-5A6C65D5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32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92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54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272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489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66" y="365125"/>
            <a:ext cx="927483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4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783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265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120E99-CDF6-FF05-9DE8-A73E2486B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F3B16E7-339B-AAAE-92A0-246ACD24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98" y="365125"/>
            <a:ext cx="80139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5295F-1B4C-1542-BDC3-E4E09F5C6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536C6-B455-FB96-8B33-92D6867F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4DB67B-1EC7-9206-8E06-5FD1DEF9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F3A303-7F69-653F-CA22-CA63842D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04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EA4D4-2078-65DD-B35D-03EB67DC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CF730-3E10-F204-9D1E-CEA2311E9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A94CD-1EFA-1757-3B12-90950210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0A8F28-A236-B073-870B-4AB49B77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094B3-B7EE-FC9A-9F3E-B05382C2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571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2DC3D-E6EA-A251-5DB5-10D4692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DF576-5B8E-3091-FAD6-342A3D44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7E0780-53DD-0DB0-D160-A981BB802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BE1397-9B94-2DAC-C82C-03696A2F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3B9BC7-6B13-4865-C3B5-1703904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DF5491-FCCA-6802-02BE-46383963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0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8069816E-0368-E4EC-8740-AA306C28FC1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E3B483-87C7-E061-5D51-EEFD77A0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724" y="365125"/>
            <a:ext cx="9223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CDDD73-8E7B-D12E-867D-BD9FCE16F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B6207-5EEA-8DFF-9313-2056C41D8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B552-414A-4B89-865F-394C0F34DD8B}" type="datetimeFigureOut">
              <a:rPr lang="es-MX" smtClean="0"/>
              <a:t>02/10/2025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3C65F1-D6EE-B1E2-402A-35B077510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08923E-92BC-4D40-5911-669FC97A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4C09-1CFB-4AED-9223-95F30A306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170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C5CEC33-1887-B9FD-11DB-4DED77C40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000" dirty="0"/>
              <a:t>ORGANIGRAMA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EB7B555-B311-8240-68B6-96B172222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JURISDICCIONAL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ACTIVIDAD ADMINISTRATIVA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500" dirty="0">
                <a:effectLst/>
                <a:latin typeface="Century Gothic" panose="020B0502020202020204" pitchFamily="34" charset="0"/>
              </a:rPr>
              <a:t>ÓRGANO INTERNO DE CONTROL</a:t>
            </a:r>
            <a:endParaRPr lang="es-MX" sz="25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s-MX" sz="24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s-MX" sz="24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2" name="CuadroTexto 7">
            <a:extLst>
              <a:ext uri="{FF2B5EF4-FFF2-40B4-BE49-F238E27FC236}">
                <a16:creationId xmlns:a16="http://schemas.microsoft.com/office/drawing/2014/main" id="{34FF1D0B-50FF-216E-3AAA-3F6B0CAB890D}"/>
              </a:ext>
            </a:extLst>
          </p:cNvPr>
          <p:cNvSpPr txBox="1"/>
          <p:nvPr/>
        </p:nvSpPr>
        <p:spPr>
          <a:xfrm>
            <a:off x="856815" y="618535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>
                <a:solidFill>
                  <a:schemeClr val="bg1"/>
                </a:solidFill>
                <a:latin typeface="Avenir Next LT Pro" panose="020B0504020202020204" pitchFamily="34" charset="0"/>
              </a:rPr>
              <a:t>Vacante</a:t>
            </a:r>
            <a:endParaRPr lang="es-MX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700" dirty="0">
                <a:solidFill>
                  <a:schemeClr val="bg1"/>
                </a:solidFill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  <a:r>
              <a:rPr lang="es-MX" sz="700" dirty="0">
                <a:latin typeface="Avenir Next LT Pro" panose="020B05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9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422BB644-4537-B1E1-AAC6-3A586AD654EA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4154" y="3954006"/>
            <a:ext cx="1" cy="415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7">
            <a:extLst>
              <a:ext uri="{FF2B5EF4-FFF2-40B4-BE49-F238E27FC236}">
                <a16:creationId xmlns:a16="http://schemas.microsoft.com/office/drawing/2014/main" id="{B746951D-BF19-2C4E-6FAE-B21328BACBC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84770" y="3954006"/>
            <a:ext cx="3516075" cy="415872"/>
          </a:xfrm>
          <a:prstGeom prst="bentConnector2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Connector: Elbow 8">
            <a:extLst>
              <a:ext uri="{FF2B5EF4-FFF2-40B4-BE49-F238E27FC236}">
                <a16:creationId xmlns:a16="http://schemas.microsoft.com/office/drawing/2014/main" id="{FE16C912-766C-ADBF-8690-507C00BD1BC9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>
          <a:xfrm rot="5400000" flipH="1" flipV="1">
            <a:off x="3923383" y="2199107"/>
            <a:ext cx="858811" cy="348273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70BD8817-7C38-C29E-698C-D8EB7AE39914}"/>
              </a:ext>
            </a:extLst>
          </p:cNvPr>
          <p:cNvSpPr/>
          <p:nvPr/>
        </p:nvSpPr>
        <p:spPr>
          <a:xfrm>
            <a:off x="5121772" y="1962825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endParaRPr lang="es-MX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A746689-1D4B-FFF3-5129-CC0F75E21420}"/>
              </a:ext>
            </a:extLst>
          </p:cNvPr>
          <p:cNvSpPr/>
          <p:nvPr/>
        </p:nvSpPr>
        <p:spPr>
          <a:xfrm>
            <a:off x="1659304" y="4369878"/>
            <a:ext cx="1904236" cy="498528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JURISDICCIONAL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A780A1F-DA91-5DFB-ED65-D7903CFE954E}"/>
              </a:ext>
            </a:extLst>
          </p:cNvPr>
          <p:cNvSpPr/>
          <p:nvPr/>
        </p:nvSpPr>
        <p:spPr>
          <a:xfrm>
            <a:off x="5121772" y="4369878"/>
            <a:ext cx="1944765" cy="498528"/>
          </a:xfrm>
          <a:prstGeom prst="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ACTIVIDAD ADMINISTRATIVA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99798"/>
              </p:ext>
            </p:extLst>
          </p:nvPr>
        </p:nvGraphicFramePr>
        <p:xfrm>
          <a:off x="185821" y="291465"/>
          <a:ext cx="6880716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1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TRIBUNAL</a:t>
                      </a:r>
                      <a:r>
                        <a:rPr lang="es-MX" sz="1200" baseline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 DE JUSTICIA ADMINISTRATIVA DE COAHUILA DE ZARAGOZA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ángulo 5">
            <a:extLst>
              <a:ext uri="{FF2B5EF4-FFF2-40B4-BE49-F238E27FC236}">
                <a16:creationId xmlns:a16="http://schemas.microsoft.com/office/drawing/2014/main" id="{76385086-D578-FD1D-5BB8-2036A458438F}"/>
              </a:ext>
            </a:extLst>
          </p:cNvPr>
          <p:cNvSpPr/>
          <p:nvPr/>
        </p:nvSpPr>
        <p:spPr>
          <a:xfrm>
            <a:off x="5121772" y="2920133"/>
            <a:ext cx="1944765" cy="590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9BEF203E-AD90-A29B-7AD6-EB972FE82D3C}"/>
              </a:ext>
            </a:extLst>
          </p:cNvPr>
          <p:cNvSpPr/>
          <p:nvPr/>
        </p:nvSpPr>
        <p:spPr>
          <a:xfrm>
            <a:off x="8628462" y="4369878"/>
            <a:ext cx="1944765" cy="4985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ÓRGANO INTERNO DE CONTROL</a:t>
            </a:r>
          </a:p>
        </p:txBody>
      </p:sp>
      <p:sp>
        <p:nvSpPr>
          <p:cNvPr id="13" name="CuadroTexto 7">
            <a:extLst>
              <a:ext uri="{FF2B5EF4-FFF2-40B4-BE49-F238E27FC236}">
                <a16:creationId xmlns:a16="http://schemas.microsoft.com/office/drawing/2014/main" id="{6FD68DC9-426A-B8CB-2E86-D1950510A91D}"/>
              </a:ext>
            </a:extLst>
          </p:cNvPr>
          <p:cNvSpPr txBox="1"/>
          <p:nvPr/>
        </p:nvSpPr>
        <p:spPr>
          <a:xfrm>
            <a:off x="991915" y="5668995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5" name="Tabla 9">
            <a:extLst>
              <a:ext uri="{FF2B5EF4-FFF2-40B4-BE49-F238E27FC236}">
                <a16:creationId xmlns:a16="http://schemas.microsoft.com/office/drawing/2014/main" id="{ABF64094-992D-3D74-801C-840F38927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71722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OCTUBRE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F95DA3C-CC4D-9F55-7FE0-69D26601896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094154" y="2553759"/>
            <a:ext cx="1" cy="366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33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58E7AF9C-1872-B77F-A82A-9FF44E0BBDE8}"/>
              </a:ext>
            </a:extLst>
          </p:cNvPr>
          <p:cNvCxnSpPr/>
          <p:nvPr/>
        </p:nvCxnSpPr>
        <p:spPr>
          <a:xfrm>
            <a:off x="866819" y="4946427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nector: Elbow 3">
            <a:extLst>
              <a:ext uri="{FF2B5EF4-FFF2-40B4-BE49-F238E27FC236}">
                <a16:creationId xmlns:a16="http://schemas.microsoft.com/office/drawing/2014/main" id="{12EC2AFF-A0ED-718A-79AA-4D5216F7C357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-604021" y="3652377"/>
            <a:ext cx="3309808" cy="35055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97">
            <a:extLst>
              <a:ext uri="{FF2B5EF4-FFF2-40B4-BE49-F238E27FC236}">
                <a16:creationId xmlns:a16="http://schemas.microsoft.com/office/drawing/2014/main" id="{862D5E8D-540B-D099-6F5D-2ECFEE9FE76E}"/>
              </a:ext>
            </a:extLst>
          </p:cNvPr>
          <p:cNvCxnSpPr>
            <a:cxnSpLocks/>
          </p:cNvCxnSpPr>
          <p:nvPr/>
        </p:nvCxnSpPr>
        <p:spPr>
          <a:xfrm>
            <a:off x="5488075" y="4913655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ctor angular 231">
            <a:extLst>
              <a:ext uri="{FF2B5EF4-FFF2-40B4-BE49-F238E27FC236}">
                <a16:creationId xmlns:a16="http://schemas.microsoft.com/office/drawing/2014/main" id="{5720D4D7-8D4B-49A6-F72C-BFE0AF7AA3FE}"/>
              </a:ext>
            </a:extLst>
          </p:cNvPr>
          <p:cNvCxnSpPr>
            <a:cxnSpLocks/>
            <a:endCxn id="94" idx="1"/>
          </p:cNvCxnSpPr>
          <p:nvPr/>
        </p:nvCxnSpPr>
        <p:spPr>
          <a:xfrm rot="5400000">
            <a:off x="8781229" y="3107420"/>
            <a:ext cx="3911773" cy="819162"/>
          </a:xfrm>
          <a:prstGeom prst="bentConnector4">
            <a:avLst>
              <a:gd name="adj1" fmla="val 17638"/>
              <a:gd name="adj2" fmla="val 127907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238">
            <a:extLst>
              <a:ext uri="{FF2B5EF4-FFF2-40B4-BE49-F238E27FC236}">
                <a16:creationId xmlns:a16="http://schemas.microsoft.com/office/drawing/2014/main" id="{7C0ADF29-4DC2-563C-9588-ECB80D0599BF}"/>
              </a:ext>
            </a:extLst>
          </p:cNvPr>
          <p:cNvCxnSpPr>
            <a:cxnSpLocks/>
          </p:cNvCxnSpPr>
          <p:nvPr/>
        </p:nvCxnSpPr>
        <p:spPr>
          <a:xfrm flipH="1">
            <a:off x="7680260" y="2985665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82650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JURISDICCIONAL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19D707C2-2133-9ACA-7A8B-367C1A0C68EE}"/>
              </a:ext>
            </a:extLst>
          </p:cNvPr>
          <p:cNvCxnSpPr>
            <a:cxnSpLocks/>
          </p:cNvCxnSpPr>
          <p:nvPr/>
        </p:nvCxnSpPr>
        <p:spPr>
          <a:xfrm>
            <a:off x="11091246" y="1470962"/>
            <a:ext cx="0" cy="3799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12E7E82-BAD2-82D4-5D8E-C34BE6898022}"/>
              </a:ext>
            </a:extLst>
          </p:cNvPr>
          <p:cNvSpPr/>
          <p:nvPr/>
        </p:nvSpPr>
        <p:spPr>
          <a:xfrm>
            <a:off x="5680241" y="1031218"/>
            <a:ext cx="1514804" cy="3300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PLENO DEL TJA</a:t>
            </a:r>
          </a:p>
        </p:txBody>
      </p:sp>
      <p:cxnSp>
        <p:nvCxnSpPr>
          <p:cNvPr id="17" name="Straight Connector 238">
            <a:extLst>
              <a:ext uri="{FF2B5EF4-FFF2-40B4-BE49-F238E27FC236}">
                <a16:creationId xmlns:a16="http://schemas.microsoft.com/office/drawing/2014/main" id="{26E84875-60F2-AEB7-30FC-0B9936C2131D}"/>
              </a:ext>
            </a:extLst>
          </p:cNvPr>
          <p:cNvCxnSpPr>
            <a:cxnSpLocks/>
          </p:cNvCxnSpPr>
          <p:nvPr/>
        </p:nvCxnSpPr>
        <p:spPr>
          <a:xfrm flipH="1">
            <a:off x="10090003" y="2970026"/>
            <a:ext cx="343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6">
            <a:extLst>
              <a:ext uri="{FF2B5EF4-FFF2-40B4-BE49-F238E27FC236}">
                <a16:creationId xmlns:a16="http://schemas.microsoft.com/office/drawing/2014/main" id="{EF3E2A83-77C5-7937-C834-A27EA3099524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3499003"/>
            <a:ext cx="27268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7">
            <a:extLst>
              <a:ext uri="{FF2B5EF4-FFF2-40B4-BE49-F238E27FC236}">
                <a16:creationId xmlns:a16="http://schemas.microsoft.com/office/drawing/2014/main" id="{56116063-224A-F90E-C169-AF016687833A}"/>
              </a:ext>
            </a:extLst>
          </p:cNvPr>
          <p:cNvCxnSpPr>
            <a:cxnSpLocks/>
          </p:cNvCxnSpPr>
          <p:nvPr/>
        </p:nvCxnSpPr>
        <p:spPr>
          <a:xfrm flipH="1">
            <a:off x="10090003" y="3922754"/>
            <a:ext cx="2848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5">
            <a:extLst>
              <a:ext uri="{FF2B5EF4-FFF2-40B4-BE49-F238E27FC236}">
                <a16:creationId xmlns:a16="http://schemas.microsoft.com/office/drawing/2014/main" id="{F19F19DF-8311-8DEA-4F5B-28B7C29DFDA6}"/>
              </a:ext>
            </a:extLst>
          </p:cNvPr>
          <p:cNvCxnSpPr>
            <a:cxnSpLocks/>
          </p:cNvCxnSpPr>
          <p:nvPr/>
        </p:nvCxnSpPr>
        <p:spPr>
          <a:xfrm flipH="1" flipV="1">
            <a:off x="10090003" y="4468187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7DF7091-0E16-42A4-36AB-2A552FE78772}"/>
              </a:ext>
            </a:extLst>
          </p:cNvPr>
          <p:cNvSpPr/>
          <p:nvPr/>
        </p:nvSpPr>
        <p:spPr>
          <a:xfrm>
            <a:off x="10329797" y="1544532"/>
            <a:ext cx="1537354" cy="5121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MDF. SANDRA LUZ RODRÍGUEZ WONG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MAGISTRADA DE LA SALA ESPECIALIZADA EN MATERIA DE RESPONSABILIDADES ADMINISTRATIVAS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3CDB5824-23AF-9917-114E-34D6C034AFDA}"/>
              </a:ext>
            </a:extLst>
          </p:cNvPr>
          <p:cNvCxnSpPr/>
          <p:nvPr/>
        </p:nvCxnSpPr>
        <p:spPr>
          <a:xfrm>
            <a:off x="10360806" y="3014230"/>
            <a:ext cx="28128" cy="7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A2B1EED-7C43-4AD4-B143-4B7926CBBD73}"/>
              </a:ext>
            </a:extLst>
          </p:cNvPr>
          <p:cNvSpPr/>
          <p:nvPr/>
        </p:nvSpPr>
        <p:spPr>
          <a:xfrm>
            <a:off x="10329796" y="2785517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ROXANA TRINIDAD ARRAMBIDE MENDOZA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7748BDD-A292-0CE2-3179-22DBF73529D3}"/>
              </a:ext>
            </a:extLst>
          </p:cNvPr>
          <p:cNvSpPr/>
          <p:nvPr/>
        </p:nvSpPr>
        <p:spPr>
          <a:xfrm>
            <a:off x="10329796" y="3271581"/>
            <a:ext cx="1533756" cy="390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KARELY VILLARREAL OXTE    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C6FEE1D-0788-25E0-54DE-EDB643E30654}"/>
              </a:ext>
            </a:extLst>
          </p:cNvPr>
          <p:cNvSpPr/>
          <p:nvPr/>
        </p:nvSpPr>
        <p:spPr>
          <a:xfrm>
            <a:off x="10336128" y="4223212"/>
            <a:ext cx="1527424" cy="422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ESTEFANÍA MONTALVO DE KOSTER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DB943530-DE89-559B-93E2-65B38BDEDD54}"/>
              </a:ext>
            </a:extLst>
          </p:cNvPr>
          <p:cNvSpPr/>
          <p:nvPr/>
        </p:nvSpPr>
        <p:spPr>
          <a:xfrm>
            <a:off x="10329796" y="3730093"/>
            <a:ext cx="1537355" cy="391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 DAVID ABDIEL VARGAS MENDIOLA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27" name="Connector: Elbow 8">
            <a:extLst>
              <a:ext uri="{FF2B5EF4-FFF2-40B4-BE49-F238E27FC236}">
                <a16:creationId xmlns:a16="http://schemas.microsoft.com/office/drawing/2014/main" id="{A94E3349-2210-FFEC-67A1-8EE09EE85247}"/>
              </a:ext>
            </a:extLst>
          </p:cNvPr>
          <p:cNvCxnSpPr>
            <a:cxnSpLocks/>
          </p:cNvCxnSpPr>
          <p:nvPr/>
        </p:nvCxnSpPr>
        <p:spPr>
          <a:xfrm flipV="1">
            <a:off x="2123675" y="1470962"/>
            <a:ext cx="8967571" cy="98274"/>
          </a:xfrm>
          <a:prstGeom prst="bentConnector3">
            <a:avLst>
              <a:gd name="adj1" fmla="val -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97">
            <a:extLst>
              <a:ext uri="{FF2B5EF4-FFF2-40B4-BE49-F238E27FC236}">
                <a16:creationId xmlns:a16="http://schemas.microsoft.com/office/drawing/2014/main" id="{D78AC7BA-A87B-ED5E-1C92-50C1B69FEDB2}"/>
              </a:ext>
            </a:extLst>
          </p:cNvPr>
          <p:cNvCxnSpPr/>
          <p:nvPr/>
        </p:nvCxnSpPr>
        <p:spPr>
          <a:xfrm>
            <a:off x="5488075" y="3919161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227">
            <a:extLst>
              <a:ext uri="{FF2B5EF4-FFF2-40B4-BE49-F238E27FC236}">
                <a16:creationId xmlns:a16="http://schemas.microsoft.com/office/drawing/2014/main" id="{CE9CC97A-CEBE-0AEA-6C1D-A26E9215B2DB}"/>
              </a:ext>
            </a:extLst>
          </p:cNvPr>
          <p:cNvCxnSpPr>
            <a:cxnSpLocks/>
          </p:cNvCxnSpPr>
          <p:nvPr/>
        </p:nvCxnSpPr>
        <p:spPr>
          <a:xfrm rot="5400000">
            <a:off x="4391465" y="3376531"/>
            <a:ext cx="3406787" cy="767103"/>
          </a:xfrm>
          <a:prstGeom prst="bentConnector4">
            <a:avLst>
              <a:gd name="adj1" fmla="val 4346"/>
              <a:gd name="adj2" fmla="val 1298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97">
            <a:extLst>
              <a:ext uri="{FF2B5EF4-FFF2-40B4-BE49-F238E27FC236}">
                <a16:creationId xmlns:a16="http://schemas.microsoft.com/office/drawing/2014/main" id="{DE1C3128-02B6-E960-1C6A-BDBAA8941499}"/>
              </a:ext>
            </a:extLst>
          </p:cNvPr>
          <p:cNvCxnSpPr/>
          <p:nvPr/>
        </p:nvCxnSpPr>
        <p:spPr>
          <a:xfrm>
            <a:off x="5488075" y="4431798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97">
            <a:extLst>
              <a:ext uri="{FF2B5EF4-FFF2-40B4-BE49-F238E27FC236}">
                <a16:creationId xmlns:a16="http://schemas.microsoft.com/office/drawing/2014/main" id="{57995E30-258D-D061-854E-CD3020373CC1}"/>
              </a:ext>
            </a:extLst>
          </p:cNvPr>
          <p:cNvCxnSpPr/>
          <p:nvPr/>
        </p:nvCxnSpPr>
        <p:spPr>
          <a:xfrm>
            <a:off x="5488075" y="3450960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97">
            <a:extLst>
              <a:ext uri="{FF2B5EF4-FFF2-40B4-BE49-F238E27FC236}">
                <a16:creationId xmlns:a16="http://schemas.microsoft.com/office/drawing/2014/main" id="{9A488E47-A294-7547-5485-EF78C0F3E020}"/>
              </a:ext>
            </a:extLst>
          </p:cNvPr>
          <p:cNvCxnSpPr>
            <a:cxnSpLocks/>
          </p:cNvCxnSpPr>
          <p:nvPr/>
        </p:nvCxnSpPr>
        <p:spPr>
          <a:xfrm>
            <a:off x="5488075" y="2972896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ECD14D6-0868-DB5E-7535-29DBB174C6E1}"/>
              </a:ext>
            </a:extLst>
          </p:cNvPr>
          <p:cNvSpPr/>
          <p:nvPr/>
        </p:nvSpPr>
        <p:spPr>
          <a:xfrm>
            <a:off x="5705896" y="1552691"/>
            <a:ext cx="1479600" cy="50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ALFONSO GARCÍA SALINAS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DE LA SEGUNDA SALA EN MATERIA FISCAL Y ADMINISTRATIVA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TJA0201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7D9977-0C97-EC60-F6A6-7C8BD765CF70}"/>
              </a:ext>
            </a:extLst>
          </p:cNvPr>
          <p:cNvSpPr/>
          <p:nvPr/>
        </p:nvSpPr>
        <p:spPr>
          <a:xfrm>
            <a:off x="5670795" y="2778413"/>
            <a:ext cx="1501498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ENRIQUE GONZÁLEZ REYES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CA4126D-4F68-B232-83F6-88DF6BDBB43A}"/>
              </a:ext>
            </a:extLst>
          </p:cNvPr>
          <p:cNvSpPr/>
          <p:nvPr/>
        </p:nvSpPr>
        <p:spPr>
          <a:xfrm>
            <a:off x="5676565" y="3732912"/>
            <a:ext cx="1495727" cy="387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MARIA ISABEL</a:t>
            </a:r>
            <a:r>
              <a:rPr lang="es-MX" sz="55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GUERRERO HERNÁNDEZ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623A17EC-4BBA-9B4F-1DCD-85E1BCCED133}"/>
              </a:ext>
            </a:extLst>
          </p:cNvPr>
          <p:cNvSpPr/>
          <p:nvPr/>
        </p:nvSpPr>
        <p:spPr>
          <a:xfrm>
            <a:off x="5671362" y="4217042"/>
            <a:ext cx="1513091" cy="439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JOSÉ HERRERA GONZÁLEZ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2CE2C4-81A1-A788-C6A7-07B64B0BA679}"/>
              </a:ext>
            </a:extLst>
          </p:cNvPr>
          <p:cNvSpPr/>
          <p:nvPr/>
        </p:nvSpPr>
        <p:spPr>
          <a:xfrm>
            <a:off x="5680872" y="3270150"/>
            <a:ext cx="1491420" cy="394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LIC. ALONDRA CARDENAS OXTE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 Y TRÁMITE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grpSp>
        <p:nvGrpSpPr>
          <p:cNvPr id="43" name="Group 16">
            <a:extLst>
              <a:ext uri="{FF2B5EF4-FFF2-40B4-BE49-F238E27FC236}">
                <a16:creationId xmlns:a16="http://schemas.microsoft.com/office/drawing/2014/main" id="{C2E15601-2907-AC0E-284C-3E4828A7C775}"/>
              </a:ext>
            </a:extLst>
          </p:cNvPr>
          <p:cNvGrpSpPr/>
          <p:nvPr/>
        </p:nvGrpSpPr>
        <p:grpSpPr>
          <a:xfrm>
            <a:off x="7668655" y="1471887"/>
            <a:ext cx="1773952" cy="4219939"/>
            <a:chOff x="7668655" y="1471887"/>
            <a:chExt cx="1773952" cy="4219939"/>
          </a:xfrm>
        </p:grpSpPr>
        <p:cxnSp>
          <p:nvCxnSpPr>
            <p:cNvPr id="44" name="Conector angular 231">
              <a:extLst>
                <a:ext uri="{FF2B5EF4-FFF2-40B4-BE49-F238E27FC236}">
                  <a16:creationId xmlns:a16="http://schemas.microsoft.com/office/drawing/2014/main" id="{F05C131E-A6AA-2C51-EB56-D48475BD63E5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rot="5400000">
              <a:off x="6257910" y="3116904"/>
              <a:ext cx="4004594" cy="714559"/>
            </a:xfrm>
            <a:prstGeom prst="bentConnector4">
              <a:avLst>
                <a:gd name="adj1" fmla="val 18578"/>
                <a:gd name="adj2" fmla="val 1319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21C9ED86-0B8D-1E42-5B5E-6E43B01C64B2}"/>
                </a:ext>
              </a:extLst>
            </p:cNvPr>
            <p:cNvSpPr/>
            <p:nvPr/>
          </p:nvSpPr>
          <p:spPr>
            <a:xfrm>
              <a:off x="7924530" y="1544532"/>
              <a:ext cx="1507515" cy="512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YOLANDA CORTÉS FLORES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TERCERA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5FF6949-7C07-3A31-3975-3705553F0C51}"/>
                </a:ext>
              </a:extLst>
            </p:cNvPr>
            <p:cNvSpPr/>
            <p:nvPr/>
          </p:nvSpPr>
          <p:spPr>
            <a:xfrm>
              <a:off x="7905480" y="2778413"/>
              <a:ext cx="1533756" cy="397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CARLOS MOLANO NORIEGA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BD7099E2-089A-4E51-920C-B37550DB49D3}"/>
                </a:ext>
              </a:extLst>
            </p:cNvPr>
            <p:cNvSpPr/>
            <p:nvPr/>
          </p:nvSpPr>
          <p:spPr>
            <a:xfrm>
              <a:off x="7902927" y="3282410"/>
              <a:ext cx="1539680" cy="37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DANIA GUADALUPE LARA ARREDONDO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0AD0B94-8851-E36A-48F4-C8EB875997C0}"/>
                </a:ext>
              </a:extLst>
            </p:cNvPr>
            <p:cNvSpPr/>
            <p:nvPr/>
          </p:nvSpPr>
          <p:spPr>
            <a:xfrm>
              <a:off x="7902927" y="3724699"/>
              <a:ext cx="1529119" cy="3957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ALEJANDRA VILLANUEVA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E4C42CB-157F-FF72-9E9A-5897C6281F9C}"/>
                </a:ext>
              </a:extLst>
            </p:cNvPr>
            <p:cNvSpPr/>
            <p:nvPr/>
          </p:nvSpPr>
          <p:spPr>
            <a:xfrm>
              <a:off x="7902927" y="4217042"/>
              <a:ext cx="1535451" cy="42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SAUL EULISES PACHICANO</a:t>
              </a:r>
            </a:p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DE LA CRUZ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8DF6591-7C0C-C4D5-7D31-8C0AF7DB0325}"/>
                </a:ext>
              </a:extLst>
            </p:cNvPr>
            <p:cNvSpPr/>
            <p:nvPr/>
          </p:nvSpPr>
          <p:spPr>
            <a:xfrm>
              <a:off x="7902927" y="5261134"/>
              <a:ext cx="1529119" cy="430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GUADALUPE HERRERA DE LA TORRE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F13157CE-B063-DA82-3031-CA6BE2F8749E}"/>
                </a:ext>
              </a:extLst>
            </p:cNvPr>
            <p:cNvSpPr/>
            <p:nvPr/>
          </p:nvSpPr>
          <p:spPr>
            <a:xfrm>
              <a:off x="7913488" y="4742256"/>
              <a:ext cx="1529119" cy="4203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MAYRA BRISEYDY VALADEZ HERNÁNDEZ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53" name="Straight Connector 26">
              <a:extLst>
                <a:ext uri="{FF2B5EF4-FFF2-40B4-BE49-F238E27FC236}">
                  <a16:creationId xmlns:a16="http://schemas.microsoft.com/office/drawing/2014/main" id="{E82D5A7D-CB5D-5D30-7BE9-54BA94F711F5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>
              <a:off x="7669699" y="3922563"/>
              <a:ext cx="233228" cy="1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9">
              <a:extLst>
                <a:ext uri="{FF2B5EF4-FFF2-40B4-BE49-F238E27FC236}">
                  <a16:creationId xmlns:a16="http://schemas.microsoft.com/office/drawing/2014/main" id="{11265F58-525F-E050-9E68-C9A6B2BC32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68655" y="4468187"/>
              <a:ext cx="233229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26">
              <a:extLst>
                <a:ext uri="{FF2B5EF4-FFF2-40B4-BE49-F238E27FC236}">
                  <a16:creationId xmlns:a16="http://schemas.microsoft.com/office/drawing/2014/main" id="{EFD0FADA-C8E1-D6A8-2E23-F660A1118ED3}"/>
                </a:ext>
              </a:extLst>
            </p:cNvPr>
            <p:cNvCxnSpPr>
              <a:cxnSpLocks/>
              <a:stCxn id="51" idx="1"/>
            </p:cNvCxnSpPr>
            <p:nvPr/>
          </p:nvCxnSpPr>
          <p:spPr>
            <a:xfrm flipH="1">
              <a:off x="7680260" y="4952438"/>
              <a:ext cx="233228" cy="2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6">
              <a:extLst>
                <a:ext uri="{FF2B5EF4-FFF2-40B4-BE49-F238E27FC236}">
                  <a16:creationId xmlns:a16="http://schemas.microsoft.com/office/drawing/2014/main" id="{9CB3F206-F472-F554-F39E-4214DE1B04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0260" y="3466748"/>
              <a:ext cx="2332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2">
            <a:extLst>
              <a:ext uri="{FF2B5EF4-FFF2-40B4-BE49-F238E27FC236}">
                <a16:creationId xmlns:a16="http://schemas.microsoft.com/office/drawing/2014/main" id="{ABD97607-FAC5-43E4-1485-68C2AE5C0407}"/>
              </a:ext>
            </a:extLst>
          </p:cNvPr>
          <p:cNvGrpSpPr/>
          <p:nvPr/>
        </p:nvGrpSpPr>
        <p:grpSpPr>
          <a:xfrm>
            <a:off x="3110088" y="1464280"/>
            <a:ext cx="1724295" cy="4233622"/>
            <a:chOff x="3110088" y="1464280"/>
            <a:chExt cx="1724295" cy="4233622"/>
          </a:xfrm>
        </p:grpSpPr>
        <p:cxnSp>
          <p:nvCxnSpPr>
            <p:cNvPr id="58" name="Conector recto 97">
              <a:extLst>
                <a:ext uri="{FF2B5EF4-FFF2-40B4-BE49-F238E27FC236}">
                  <a16:creationId xmlns:a16="http://schemas.microsoft.com/office/drawing/2014/main" id="{A3E9EE6F-4840-4F92-2783-5F87B49C8911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922563"/>
              <a:ext cx="7708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ector recto 97">
              <a:extLst>
                <a:ext uri="{FF2B5EF4-FFF2-40B4-BE49-F238E27FC236}">
                  <a16:creationId xmlns:a16="http://schemas.microsoft.com/office/drawing/2014/main" id="{5DA797F1-E1F1-1286-4DDB-ADAD16AE4674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3457524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Conector recto 97">
              <a:extLst>
                <a:ext uri="{FF2B5EF4-FFF2-40B4-BE49-F238E27FC236}">
                  <a16:creationId xmlns:a16="http://schemas.microsoft.com/office/drawing/2014/main" id="{24695DBF-6FEA-2005-CC7A-F33284FF809D}"/>
                </a:ext>
              </a:extLst>
            </p:cNvPr>
            <p:cNvCxnSpPr>
              <a:cxnSpLocks/>
            </p:cNvCxnSpPr>
            <p:nvPr/>
          </p:nvCxnSpPr>
          <p:spPr>
            <a:xfrm>
              <a:off x="3110088" y="2964037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Conector recto 97">
              <a:extLst>
                <a:ext uri="{FF2B5EF4-FFF2-40B4-BE49-F238E27FC236}">
                  <a16:creationId xmlns:a16="http://schemas.microsoft.com/office/drawing/2014/main" id="{6B100D9E-9556-5C89-6905-1CF3F37535A7}"/>
                </a:ext>
              </a:extLst>
            </p:cNvPr>
            <p:cNvCxnSpPr>
              <a:cxnSpLocks/>
            </p:cNvCxnSpPr>
            <p:nvPr/>
          </p:nvCxnSpPr>
          <p:spPr>
            <a:xfrm>
              <a:off x="3114886" y="4439739"/>
              <a:ext cx="7998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Connector: Elbow 21">
              <a:extLst>
                <a:ext uri="{FF2B5EF4-FFF2-40B4-BE49-F238E27FC236}">
                  <a16:creationId xmlns:a16="http://schemas.microsoft.com/office/drawing/2014/main" id="{47429A21-B992-E5AE-F031-EFDC06FA4BC8}"/>
                </a:ext>
              </a:extLst>
            </p:cNvPr>
            <p:cNvCxnSpPr>
              <a:cxnSpLocks/>
              <a:stCxn id="64" idx="2"/>
              <a:endCxn id="69" idx="1"/>
            </p:cNvCxnSpPr>
            <p:nvPr/>
          </p:nvCxnSpPr>
          <p:spPr>
            <a:xfrm rot="5400000">
              <a:off x="1993551" y="3411262"/>
              <a:ext cx="3428905" cy="719758"/>
            </a:xfrm>
            <a:prstGeom prst="bentConnector4">
              <a:avLst>
                <a:gd name="adj1" fmla="val 4236"/>
                <a:gd name="adj2" fmla="val 13176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97">
              <a:extLst>
                <a:ext uri="{FF2B5EF4-FFF2-40B4-BE49-F238E27FC236}">
                  <a16:creationId xmlns:a16="http://schemas.microsoft.com/office/drawing/2014/main" id="{4274E0E5-1BBD-2FF7-E7D3-08DA77965CD8}"/>
                </a:ext>
              </a:extLst>
            </p:cNvPr>
            <p:cNvCxnSpPr>
              <a:cxnSpLocks/>
            </p:cNvCxnSpPr>
            <p:nvPr/>
          </p:nvCxnSpPr>
          <p:spPr>
            <a:xfrm>
              <a:off x="3157895" y="5468518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4DAD83FD-8915-D111-C348-C888BB5F1048}"/>
                </a:ext>
              </a:extLst>
            </p:cNvPr>
            <p:cNvSpPr/>
            <p:nvPr/>
          </p:nvSpPr>
          <p:spPr>
            <a:xfrm>
              <a:off x="3328082" y="1544532"/>
              <a:ext cx="1479600" cy="51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SANDRA LUZ MIRANDA CHUEY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MAGISTRADA DE LA PRIMERA SALA EN MATERIA FISCAL Y ADMINISTRATIVA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TJA0201</a:t>
              </a:r>
            </a:p>
          </p:txBody>
        </p: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BE4393BA-6DAB-0D2F-DEDC-368DF2EEF8C9}"/>
                </a:ext>
              </a:extLst>
            </p:cNvPr>
            <p:cNvCxnSpPr/>
            <p:nvPr/>
          </p:nvCxnSpPr>
          <p:spPr>
            <a:xfrm>
              <a:off x="3337799" y="3484849"/>
              <a:ext cx="28128" cy="7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7D884DD0-B6E0-BBA5-AC5D-9922062FC553}"/>
                </a:ext>
              </a:extLst>
            </p:cNvPr>
            <p:cNvSpPr/>
            <p:nvPr/>
          </p:nvSpPr>
          <p:spPr>
            <a:xfrm>
              <a:off x="3338885" y="3282410"/>
              <a:ext cx="1479600" cy="379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JOSÉ PABLO TOBÍAS ALANÍZ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ACUERDO Y TRÁMITE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75E6BE58-23FB-4F8F-DE0A-7116D779B9A4}"/>
                </a:ext>
              </a:extLst>
            </p:cNvPr>
            <p:cNvSpPr/>
            <p:nvPr/>
          </p:nvSpPr>
          <p:spPr>
            <a:xfrm>
              <a:off x="3347504" y="3724699"/>
              <a:ext cx="1479600" cy="396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PERLA MARLENE ESPARZA TORRES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ACTUARIA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2DA2B9C5-AF00-353D-182A-38A5C332D708}"/>
                </a:ext>
              </a:extLst>
            </p:cNvPr>
            <p:cNvSpPr/>
            <p:nvPr/>
          </p:nvSpPr>
          <p:spPr>
            <a:xfrm>
              <a:off x="3354783" y="4219427"/>
              <a:ext cx="1479600" cy="440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SEBASTIÁN GALVÁN GONZÁLEZ 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269D876A-2F0A-F088-7F98-17A3A8BC3437}"/>
                </a:ext>
              </a:extLst>
            </p:cNvPr>
            <p:cNvSpPr/>
            <p:nvPr/>
          </p:nvSpPr>
          <p:spPr>
            <a:xfrm>
              <a:off x="3348124" y="5273286"/>
              <a:ext cx="1479600" cy="424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EUNICE RODRÍGUEZ CORPUS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C628D3AB-41B2-5831-C7A3-2FE54B33E162}"/>
                </a:ext>
              </a:extLst>
            </p:cNvPr>
            <p:cNvSpPr/>
            <p:nvPr/>
          </p:nvSpPr>
          <p:spPr>
            <a:xfrm>
              <a:off x="3349158" y="4739326"/>
              <a:ext cx="1479600" cy="435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MIGUELLY ZAPIEN MORALES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JURISDICCIONAL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B4F17822-77BF-92C4-36FA-B3594EAEB781}"/>
                </a:ext>
              </a:extLst>
            </p:cNvPr>
            <p:cNvSpPr/>
            <p:nvPr/>
          </p:nvSpPr>
          <p:spPr>
            <a:xfrm>
              <a:off x="3323772" y="2778412"/>
              <a:ext cx="1479600" cy="397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5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ALFONSO PUENTES MONTES </a:t>
              </a:r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SECRETARIO DE ESTUDIO Y CUENTA</a:t>
              </a:r>
            </a:p>
            <a:p>
              <a:pPr algn="ctr"/>
              <a:r>
                <a:rPr lang="es-MX" sz="55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TJA0701</a:t>
              </a:r>
            </a:p>
          </p:txBody>
        </p:sp>
        <p:cxnSp>
          <p:nvCxnSpPr>
            <p:cNvPr id="72" name="Straight Connector 7">
              <a:extLst>
                <a:ext uri="{FF2B5EF4-FFF2-40B4-BE49-F238E27FC236}">
                  <a16:creationId xmlns:a16="http://schemas.microsoft.com/office/drawing/2014/main" id="{2F9F78B7-EB80-2069-7438-1596A54A2A66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V="1">
              <a:off x="4067882" y="1464280"/>
              <a:ext cx="2468" cy="802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9621B59D-0F3C-9069-7770-8D33D381F601}"/>
              </a:ext>
            </a:extLst>
          </p:cNvPr>
          <p:cNvCxnSpPr/>
          <p:nvPr/>
        </p:nvCxnSpPr>
        <p:spPr>
          <a:xfrm>
            <a:off x="875609" y="442679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tángulo 73">
            <a:extLst>
              <a:ext uri="{FF2B5EF4-FFF2-40B4-BE49-F238E27FC236}">
                <a16:creationId xmlns:a16="http://schemas.microsoft.com/office/drawing/2014/main" id="{9665FBD7-68B2-2062-E7F6-D8B3F18ADC3B}"/>
              </a:ext>
            </a:extLst>
          </p:cNvPr>
          <p:cNvSpPr/>
          <p:nvPr/>
        </p:nvSpPr>
        <p:spPr>
          <a:xfrm>
            <a:off x="1325516" y="1552690"/>
            <a:ext cx="1480241" cy="50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TJA0101</a:t>
            </a:r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6A9EA8AE-98CB-2455-8002-22DE986E930D}"/>
              </a:ext>
            </a:extLst>
          </p:cNvPr>
          <p:cNvCxnSpPr/>
          <p:nvPr/>
        </p:nvCxnSpPr>
        <p:spPr>
          <a:xfrm>
            <a:off x="875609" y="2995943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D28F513D-3C3F-8F7D-ADF3-33273C1AAB13}"/>
              </a:ext>
            </a:extLst>
          </p:cNvPr>
          <p:cNvCxnSpPr/>
          <p:nvPr/>
        </p:nvCxnSpPr>
        <p:spPr>
          <a:xfrm>
            <a:off x="866819" y="3457524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4728CBAF-61D1-6B86-1DB8-1A079026E7D2}"/>
              </a:ext>
            </a:extLst>
          </p:cNvPr>
          <p:cNvCxnSpPr>
            <a:cxnSpLocks/>
          </p:cNvCxnSpPr>
          <p:nvPr/>
        </p:nvCxnSpPr>
        <p:spPr>
          <a:xfrm>
            <a:off x="875609" y="3934107"/>
            <a:ext cx="6825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BE0C141-3C91-1811-7843-C547BFFB705E}"/>
              </a:ext>
            </a:extLst>
          </p:cNvPr>
          <p:cNvSpPr/>
          <p:nvPr/>
        </p:nvSpPr>
        <p:spPr>
          <a:xfrm>
            <a:off x="135809" y="2240918"/>
            <a:ext cx="1479600" cy="469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IDELIA CONSTANZA REYES TAMEZ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GENERAL DE ACUERDO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9DD0BB01-F5D1-24E4-87AA-7025121EB765}"/>
              </a:ext>
            </a:extLst>
          </p:cNvPr>
          <p:cNvSpPr/>
          <p:nvPr/>
        </p:nvSpPr>
        <p:spPr>
          <a:xfrm>
            <a:off x="1236914" y="3268736"/>
            <a:ext cx="1504235" cy="399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JUAN PABLO BORJON GARCÍA </a:t>
            </a:r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 Y TRÁMITE</a:t>
            </a:r>
          </a:p>
          <a:p>
            <a:pPr algn="ctr"/>
            <a:r>
              <a:rPr lang="es-MX" sz="5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  <a:endParaRPr lang="es-MX" sz="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F81D79F3-296A-B5B1-A6E8-1FE07395AB7A}"/>
              </a:ext>
            </a:extLst>
          </p:cNvPr>
          <p:cNvSpPr/>
          <p:nvPr/>
        </p:nvSpPr>
        <p:spPr>
          <a:xfrm>
            <a:off x="1226158" y="3724699"/>
            <a:ext cx="1518914" cy="393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CARLOS ALONSO OVALLE ZAPATA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ACTUARIO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cxnSp>
        <p:nvCxnSpPr>
          <p:cNvPr id="82" name="Connector: Elbow 224">
            <a:extLst>
              <a:ext uri="{FF2B5EF4-FFF2-40B4-BE49-F238E27FC236}">
                <a16:creationId xmlns:a16="http://schemas.microsoft.com/office/drawing/2014/main" id="{6EB5D4F6-C90F-0AE0-BA3B-E421C6AB344C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 rot="5400000">
            <a:off x="1378509" y="1553790"/>
            <a:ext cx="184228" cy="1190028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 32">
            <a:extLst>
              <a:ext uri="{FF2B5EF4-FFF2-40B4-BE49-F238E27FC236}">
                <a16:creationId xmlns:a16="http://schemas.microsoft.com/office/drawing/2014/main" id="{CE7CB2DA-1A1A-EB75-8677-17F947D45FB7}"/>
              </a:ext>
            </a:extLst>
          </p:cNvPr>
          <p:cNvSpPr/>
          <p:nvPr/>
        </p:nvSpPr>
        <p:spPr>
          <a:xfrm>
            <a:off x="1240836" y="2778413"/>
            <a:ext cx="1504235" cy="397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ANAHÍ CATALINA ANDRADE ALMAGUER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ESTUDIO Y CUENTA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TJA0701</a:t>
            </a:r>
          </a:p>
        </p:txBody>
      </p:sp>
      <p:sp>
        <p:nvSpPr>
          <p:cNvPr id="85" name="Rectángulo 72">
            <a:extLst>
              <a:ext uri="{FF2B5EF4-FFF2-40B4-BE49-F238E27FC236}">
                <a16:creationId xmlns:a16="http://schemas.microsoft.com/office/drawing/2014/main" id="{1A43C646-9D84-13A9-177D-E3FF8C9EBD3E}"/>
              </a:ext>
            </a:extLst>
          </p:cNvPr>
          <p:cNvSpPr/>
          <p:nvPr/>
        </p:nvSpPr>
        <p:spPr>
          <a:xfrm>
            <a:off x="1221684" y="4232428"/>
            <a:ext cx="1510053" cy="4132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MARYSOL RIVERA AGUIRRE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DE PARTES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89" name="Conector recto 99">
            <a:extLst>
              <a:ext uri="{FF2B5EF4-FFF2-40B4-BE49-F238E27FC236}">
                <a16:creationId xmlns:a16="http://schemas.microsoft.com/office/drawing/2014/main" id="{587B4DEB-5C72-396A-DD43-F08F441CD707}"/>
              </a:ext>
            </a:extLst>
          </p:cNvPr>
          <p:cNvCxnSpPr>
            <a:cxnSpLocks/>
            <a:endCxn id="70" idx="1"/>
          </p:cNvCxnSpPr>
          <p:nvPr/>
        </p:nvCxnSpPr>
        <p:spPr>
          <a:xfrm flipV="1">
            <a:off x="3123944" y="4957097"/>
            <a:ext cx="225214" cy="1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Rectángulo 32">
            <a:extLst>
              <a:ext uri="{FF2B5EF4-FFF2-40B4-BE49-F238E27FC236}">
                <a16:creationId xmlns:a16="http://schemas.microsoft.com/office/drawing/2014/main" id="{347ABED3-5E79-9CE0-65B6-C0EBD2799624}"/>
              </a:ext>
            </a:extLst>
          </p:cNvPr>
          <p:cNvSpPr/>
          <p:nvPr/>
        </p:nvSpPr>
        <p:spPr>
          <a:xfrm>
            <a:off x="1639761" y="2288988"/>
            <a:ext cx="1165996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Secretaría General de Acuerdos actualmente cumple con las atribuciones establecidas en el Artículo 35 del Reglamento Interior del Tribunal de Justicia Administrativa en lo que se refiere a la </a:t>
            </a:r>
            <a:r>
              <a:rPr lang="es-MX" sz="45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Compilación</a:t>
            </a:r>
            <a:r>
              <a:rPr lang="es-MX" sz="45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Rectángulo 32">
            <a:extLst>
              <a:ext uri="{FF2B5EF4-FFF2-40B4-BE49-F238E27FC236}">
                <a16:creationId xmlns:a16="http://schemas.microsoft.com/office/drawing/2014/main" id="{CC7F95BE-0071-50A2-6D64-EAA04044DD0D}"/>
              </a:ext>
            </a:extLst>
          </p:cNvPr>
          <p:cNvSpPr/>
          <p:nvPr/>
        </p:nvSpPr>
        <p:spPr>
          <a:xfrm>
            <a:off x="7680260" y="1031218"/>
            <a:ext cx="1955518" cy="391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MX" sz="5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magistrados supernumerarios</a:t>
            </a:r>
            <a:r>
              <a:rPr lang="es-MX" sz="5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designados mediante el Artículo 16 de la Ley Orgánica del Tribunal de Justicia Administrativa cubrirán las funciones previstas conforme a lo establecido en los artículos 22, 23 y 166 de la citada Ley.</a:t>
            </a:r>
          </a:p>
        </p:txBody>
      </p:sp>
      <p:sp>
        <p:nvSpPr>
          <p:cNvPr id="5" name="CuadroTexto 7">
            <a:extLst>
              <a:ext uri="{FF2B5EF4-FFF2-40B4-BE49-F238E27FC236}">
                <a16:creationId xmlns:a16="http://schemas.microsoft.com/office/drawing/2014/main" id="{312C57E7-D723-2946-FF21-BE2592952088}"/>
              </a:ext>
            </a:extLst>
          </p:cNvPr>
          <p:cNvSpPr txBox="1"/>
          <p:nvPr/>
        </p:nvSpPr>
        <p:spPr>
          <a:xfrm>
            <a:off x="991916" y="5757666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CAE93C-ECB8-40FE-396D-E0A00E59511B}"/>
              </a:ext>
            </a:extLst>
          </p:cNvPr>
          <p:cNvSpPr/>
          <p:nvPr/>
        </p:nvSpPr>
        <p:spPr>
          <a:xfrm>
            <a:off x="5678593" y="5261134"/>
            <a:ext cx="1513091" cy="43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 * LIC. ARACELY PÉREZ MARINES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SO0801</a:t>
            </a:r>
          </a:p>
          <a:p>
            <a:pPr algn="ctr"/>
            <a:r>
              <a:rPr lang="es-MX" sz="400" dirty="0">
                <a:solidFill>
                  <a:schemeClr val="tx1"/>
                </a:solidFill>
                <a:latin typeface="Avenir Next LT Pro" panose="020B0504020202020204" pitchFamily="34" charset="0"/>
              </a:rPr>
              <a:t>(personal comisionado)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8850E9AD-8767-8C8B-9A86-0149A521ACFD}"/>
              </a:ext>
            </a:extLst>
          </p:cNvPr>
          <p:cNvCxnSpPr>
            <a:cxnSpLocks/>
            <a:stCxn id="37" idx="0"/>
            <a:endCxn id="16" idx="2"/>
          </p:cNvCxnSpPr>
          <p:nvPr/>
        </p:nvCxnSpPr>
        <p:spPr>
          <a:xfrm flipH="1" flipV="1">
            <a:off x="6437643" y="1361277"/>
            <a:ext cx="8053" cy="1914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2C0CEE2-71B4-F36C-396A-DDA802079E52}"/>
              </a:ext>
            </a:extLst>
          </p:cNvPr>
          <p:cNvSpPr/>
          <p:nvPr/>
        </p:nvSpPr>
        <p:spPr>
          <a:xfrm>
            <a:off x="10327534" y="5257542"/>
            <a:ext cx="1527424" cy="43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WILIAMS ALEJANDRO TONCHE ESCOBEDO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AUXILIAR ADMINISTRATIVO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TJA1801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A3321DF-4BCD-4921-BF3E-D7C3C4A07318}"/>
              </a:ext>
            </a:extLst>
          </p:cNvPr>
          <p:cNvSpPr/>
          <p:nvPr/>
        </p:nvSpPr>
        <p:spPr>
          <a:xfrm>
            <a:off x="5678593" y="4729668"/>
            <a:ext cx="1513091" cy="4239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VIRGINIA ELENA CEPEDA GARCÍA 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1DBB33-E865-4064-6278-52EEEC69CBC0}"/>
              </a:ext>
            </a:extLst>
          </p:cNvPr>
          <p:cNvSpPr/>
          <p:nvPr/>
        </p:nvSpPr>
        <p:spPr>
          <a:xfrm>
            <a:off x="1231095" y="4744175"/>
            <a:ext cx="1510053" cy="43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JHONATAN J. MARTÍNEZ DE LOS RÍOS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endParaRPr lang="es-MX" sz="55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7" name="Tabla 9">
            <a:extLst>
              <a:ext uri="{FF2B5EF4-FFF2-40B4-BE49-F238E27FC236}">
                <a16:creationId xmlns:a16="http://schemas.microsoft.com/office/drawing/2014/main" id="{B96829AB-B305-3DC0-2BE6-B3985462C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37542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OCTUBRE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F19653F-75E9-F0D2-D744-BF49D342A480}"/>
              </a:ext>
            </a:extLst>
          </p:cNvPr>
          <p:cNvSpPr/>
          <p:nvPr/>
        </p:nvSpPr>
        <p:spPr>
          <a:xfrm>
            <a:off x="1226158" y="5267210"/>
            <a:ext cx="1510053" cy="4306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5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RAFAEL ALEJANDRO MENDOZA VERÁSTEGUI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endParaRPr lang="es-MX" sz="55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42" name="Straight Connector 135">
            <a:extLst>
              <a:ext uri="{FF2B5EF4-FFF2-40B4-BE49-F238E27FC236}">
                <a16:creationId xmlns:a16="http://schemas.microsoft.com/office/drawing/2014/main" id="{879DAF8F-1900-1295-FF3C-1DA4088FAB62}"/>
              </a:ext>
            </a:extLst>
          </p:cNvPr>
          <p:cNvCxnSpPr>
            <a:cxnSpLocks/>
          </p:cNvCxnSpPr>
          <p:nvPr/>
        </p:nvCxnSpPr>
        <p:spPr>
          <a:xfrm flipH="1" flipV="1">
            <a:off x="10105508" y="4984953"/>
            <a:ext cx="255298" cy="2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13D6FA6F-116F-7B95-BC6A-E74D8B4D8956}"/>
              </a:ext>
            </a:extLst>
          </p:cNvPr>
          <p:cNvSpPr/>
          <p:nvPr/>
        </p:nvSpPr>
        <p:spPr>
          <a:xfrm>
            <a:off x="10327534" y="4740377"/>
            <a:ext cx="1527424" cy="422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5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KARLA DENISSE MORALES ROMO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OFICIAL JURISDICCIONAL</a:t>
            </a:r>
          </a:p>
          <a:p>
            <a:pPr algn="ctr"/>
            <a:r>
              <a:rPr lang="es-MX" sz="55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</p:spTree>
    <p:extLst>
      <p:ext uri="{BB962C8B-B14F-4D97-AF65-F5344CB8AC3E}">
        <p14:creationId xmlns:p14="http://schemas.microsoft.com/office/powerpoint/2010/main" val="34203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26C82-930C-5010-59A8-118288810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E62568A3-2B95-7E3C-9B43-21CE8A400523}"/>
              </a:ext>
            </a:extLst>
          </p:cNvPr>
          <p:cNvCxnSpPr>
            <a:cxnSpLocks/>
            <a:stCxn id="83" idx="0"/>
          </p:cNvCxnSpPr>
          <p:nvPr/>
        </p:nvCxnSpPr>
        <p:spPr>
          <a:xfrm flipH="1" flipV="1">
            <a:off x="4057344" y="4059555"/>
            <a:ext cx="298" cy="279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9">
            <a:extLst>
              <a:ext uri="{FF2B5EF4-FFF2-40B4-BE49-F238E27FC236}">
                <a16:creationId xmlns:a16="http://schemas.microsoft.com/office/drawing/2014/main" id="{6530E2CE-3AB2-94D6-A918-C44AAEC86D58}"/>
              </a:ext>
            </a:extLst>
          </p:cNvPr>
          <p:cNvCxnSpPr>
            <a:cxnSpLocks/>
          </p:cNvCxnSpPr>
          <p:nvPr/>
        </p:nvCxnSpPr>
        <p:spPr>
          <a:xfrm flipV="1">
            <a:off x="851095" y="3355650"/>
            <a:ext cx="8131" cy="5788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9">
            <a:extLst>
              <a:ext uri="{FF2B5EF4-FFF2-40B4-BE49-F238E27FC236}">
                <a16:creationId xmlns:a16="http://schemas.microsoft.com/office/drawing/2014/main" id="{83CD102B-85F0-874A-766E-5092CE49A3DE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4057642" y="3355650"/>
            <a:ext cx="0" cy="177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r 126">
            <a:extLst>
              <a:ext uri="{FF2B5EF4-FFF2-40B4-BE49-F238E27FC236}">
                <a16:creationId xmlns:a16="http://schemas.microsoft.com/office/drawing/2014/main" id="{DEDAB4FD-5949-8D95-2862-3716D96C8A3F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H="1">
            <a:off x="10563509" y="3511735"/>
            <a:ext cx="815731" cy="821516"/>
          </a:xfrm>
          <a:prstGeom prst="bentConnector4">
            <a:avLst>
              <a:gd name="adj1" fmla="val 82015"/>
              <a:gd name="adj2" fmla="val 965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9">
            <a:extLst>
              <a:ext uri="{FF2B5EF4-FFF2-40B4-BE49-F238E27FC236}">
                <a16:creationId xmlns:a16="http://schemas.microsoft.com/office/drawing/2014/main" id="{75AA114A-15D5-6F9A-F18B-327758A6313C}"/>
              </a:ext>
            </a:extLst>
          </p:cNvPr>
          <p:cNvCxnSpPr>
            <a:cxnSpLocks/>
          </p:cNvCxnSpPr>
          <p:nvPr/>
        </p:nvCxnSpPr>
        <p:spPr>
          <a:xfrm flipV="1">
            <a:off x="2448913" y="3355650"/>
            <a:ext cx="0" cy="55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">
            <a:extLst>
              <a:ext uri="{FF2B5EF4-FFF2-40B4-BE49-F238E27FC236}">
                <a16:creationId xmlns:a16="http://schemas.microsoft.com/office/drawing/2014/main" id="{F18D1741-9516-ABEB-8018-CE7B8A87927E}"/>
              </a:ext>
            </a:extLst>
          </p:cNvPr>
          <p:cNvCxnSpPr>
            <a:cxnSpLocks/>
          </p:cNvCxnSpPr>
          <p:nvPr/>
        </p:nvCxnSpPr>
        <p:spPr>
          <a:xfrm flipV="1">
            <a:off x="8942119" y="3355650"/>
            <a:ext cx="0" cy="55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">
            <a:extLst>
              <a:ext uri="{FF2B5EF4-FFF2-40B4-BE49-F238E27FC236}">
                <a16:creationId xmlns:a16="http://schemas.microsoft.com/office/drawing/2014/main" id="{BE4A46DB-9279-BA7B-A2F6-09DF76004312}"/>
              </a:ext>
            </a:extLst>
          </p:cNvPr>
          <p:cNvCxnSpPr>
            <a:cxnSpLocks/>
          </p:cNvCxnSpPr>
          <p:nvPr/>
        </p:nvCxnSpPr>
        <p:spPr>
          <a:xfrm flipV="1">
            <a:off x="7284576" y="3355651"/>
            <a:ext cx="0" cy="554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">
            <a:extLst>
              <a:ext uri="{FF2B5EF4-FFF2-40B4-BE49-F238E27FC236}">
                <a16:creationId xmlns:a16="http://schemas.microsoft.com/office/drawing/2014/main" id="{2C6CA11E-C15D-1742-FC67-0D3536045162}"/>
              </a:ext>
            </a:extLst>
          </p:cNvPr>
          <p:cNvCxnSpPr>
            <a:cxnSpLocks/>
          </p:cNvCxnSpPr>
          <p:nvPr/>
        </p:nvCxnSpPr>
        <p:spPr>
          <a:xfrm flipV="1">
            <a:off x="11399222" y="4598252"/>
            <a:ext cx="0" cy="8713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F320C77A-5DCB-9F90-F43D-6E5E084431D4}"/>
              </a:ext>
            </a:extLst>
          </p:cNvPr>
          <p:cNvCxnSpPr>
            <a:cxnSpLocks/>
          </p:cNvCxnSpPr>
          <p:nvPr/>
        </p:nvCxnSpPr>
        <p:spPr>
          <a:xfrm flipH="1">
            <a:off x="5683214" y="2942968"/>
            <a:ext cx="1871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4D71619-479F-1332-17A0-6A7C68BCAECF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86000847-BDBE-6B59-493D-A078FBA497C3}"/>
              </a:ext>
            </a:extLst>
          </p:cNvPr>
          <p:cNvSpPr/>
          <p:nvPr/>
        </p:nvSpPr>
        <p:spPr>
          <a:xfrm>
            <a:off x="4851081" y="1293287"/>
            <a:ext cx="1664266" cy="4389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JESÚS GERARDO SOTOMAYOR HERNÁNDEZ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MAGISTRADO PRESIDENTE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TJA0101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660D43-B65D-BD44-CC22-43F8969F2FA9}"/>
              </a:ext>
            </a:extLst>
          </p:cNvPr>
          <p:cNvSpPr/>
          <p:nvPr/>
        </p:nvSpPr>
        <p:spPr>
          <a:xfrm>
            <a:off x="119426" y="3513808"/>
            <a:ext cx="1479600" cy="54574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OFICIALÍA MAYOR</a:t>
            </a:r>
            <a:endParaRPr lang="es-MX" sz="55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41" name="Conector angular 85">
            <a:extLst>
              <a:ext uri="{FF2B5EF4-FFF2-40B4-BE49-F238E27FC236}">
                <a16:creationId xmlns:a16="http://schemas.microsoft.com/office/drawing/2014/main" id="{88CA5E77-5D02-38D8-B548-A3A9FDF7D0B6}"/>
              </a:ext>
            </a:extLst>
          </p:cNvPr>
          <p:cNvCxnSpPr>
            <a:cxnSpLocks/>
            <a:stCxn id="51" idx="0"/>
          </p:cNvCxnSpPr>
          <p:nvPr/>
        </p:nvCxnSpPr>
        <p:spPr>
          <a:xfrm rot="16200000" flipV="1">
            <a:off x="5637059" y="-1408931"/>
            <a:ext cx="153332" cy="969378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B436239A-6FE9-544C-BFBD-39B53421B52A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673454" y="1732230"/>
            <a:ext cx="9760" cy="27810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25C08B9-8516-57AC-41A1-B4693E905C64}"/>
              </a:ext>
            </a:extLst>
          </p:cNvPr>
          <p:cNvSpPr/>
          <p:nvPr/>
        </p:nvSpPr>
        <p:spPr>
          <a:xfrm>
            <a:off x="9796066" y="3514628"/>
            <a:ext cx="1529102" cy="52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OCTAVIO GUADALUPE ADAME JACINTO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TÉCNICO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TJA0401</a:t>
            </a:r>
          </a:p>
        </p:txBody>
      </p: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E0185D7-FE9C-73B2-8CAD-1BAE280BB62A}"/>
              </a:ext>
            </a:extLst>
          </p:cNvPr>
          <p:cNvCxnSpPr>
            <a:cxnSpLocks/>
          </p:cNvCxnSpPr>
          <p:nvPr/>
        </p:nvCxnSpPr>
        <p:spPr>
          <a:xfrm flipH="1">
            <a:off x="4695248" y="2247257"/>
            <a:ext cx="1871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>
            <a:extLst>
              <a:ext uri="{FF2B5EF4-FFF2-40B4-BE49-F238E27FC236}">
                <a16:creationId xmlns:a16="http://schemas.microsoft.com/office/drawing/2014/main" id="{287F4B07-E030-253B-FB2E-6915168F9419}"/>
              </a:ext>
            </a:extLst>
          </p:cNvPr>
          <p:cNvSpPr/>
          <p:nvPr/>
        </p:nvSpPr>
        <p:spPr>
          <a:xfrm>
            <a:off x="6515347" y="2030603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MARTÍN ANTONIO VALDÉS CASAS 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SECRETARIO DE ACUERDOS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TJA0901-1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DD4452C1-74FC-694A-E005-04E879890854}"/>
              </a:ext>
            </a:extLst>
          </p:cNvPr>
          <p:cNvSpPr/>
          <p:nvPr/>
        </p:nvSpPr>
        <p:spPr>
          <a:xfrm>
            <a:off x="1713172" y="3533292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DAVID ALEJANDRO REYES MARTÍNEZ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SERVICIO PROFESIONAL DE CARRERA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TJA0801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57AA70D-D524-0BB0-13C3-97F3F082B575}"/>
              </a:ext>
            </a:extLst>
          </p:cNvPr>
          <p:cNvSpPr/>
          <p:nvPr/>
        </p:nvSpPr>
        <p:spPr>
          <a:xfrm>
            <a:off x="6515347" y="2705211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BERENICE GARCÍA SAUCEDO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SECRETARIA DE ACUERDOS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TJA0901-1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D2E24543-5C1C-2732-78C8-2ABA75997CE2}"/>
              </a:ext>
            </a:extLst>
          </p:cNvPr>
          <p:cNvSpPr/>
          <p:nvPr/>
        </p:nvSpPr>
        <p:spPr>
          <a:xfrm>
            <a:off x="3371481" y="2030603"/>
            <a:ext cx="1479600" cy="446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GREGORIO LÓPEZ RAMÍREZ</a:t>
            </a:r>
          </a:p>
          <a:p>
            <a:pPr algn="ctr"/>
            <a:r>
              <a:rPr lang="es-MX" sz="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ASISTENTE OPERATIVO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D1069FEB-080A-E64B-67D2-9AB79B1D2D73}"/>
              </a:ext>
            </a:extLst>
          </p:cNvPr>
          <p:cNvSpPr/>
          <p:nvPr/>
        </p:nvSpPr>
        <p:spPr>
          <a:xfrm>
            <a:off x="3317842" y="3533292"/>
            <a:ext cx="1479600" cy="519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MARCELA LILIANA AGUIRRE GUERRERO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DIRECTORA DE ARCHIVO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TJA0901-1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EA4341C6-D59D-92C8-A31B-8A89187C950D}"/>
              </a:ext>
            </a:extLst>
          </p:cNvPr>
          <p:cNvSpPr/>
          <p:nvPr/>
        </p:nvSpPr>
        <p:spPr>
          <a:xfrm>
            <a:off x="4930576" y="3533292"/>
            <a:ext cx="1479600" cy="52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SERGIO TREVIÑO SALDAÑA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ENLACE INTERINSTITUCIONAL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TJA0601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00A3537E-16DF-3FE9-A40C-2687D1A9846E}"/>
              </a:ext>
            </a:extLst>
          </p:cNvPr>
          <p:cNvSpPr/>
          <p:nvPr/>
        </p:nvSpPr>
        <p:spPr>
          <a:xfrm>
            <a:off x="4947219" y="4338570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PAOLA AGUIRRE PRAGA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COORDINADORA DE MEDIOS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B2464EA0-1C1F-AEAA-404F-0F11FE1DE15B}"/>
              </a:ext>
            </a:extLst>
          </p:cNvPr>
          <p:cNvSpPr/>
          <p:nvPr/>
        </p:nvSpPr>
        <p:spPr>
          <a:xfrm>
            <a:off x="6543310" y="3525099"/>
            <a:ext cx="1479600" cy="5262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FRANCISCO JAVIER RANGEL CASTRO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ANTICORRUPCIÓN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TJA0501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DA38223-7836-2A16-4544-354B9C745510}"/>
              </a:ext>
            </a:extLst>
          </p:cNvPr>
          <p:cNvSpPr/>
          <p:nvPr/>
        </p:nvSpPr>
        <p:spPr>
          <a:xfrm>
            <a:off x="8156044" y="3525099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HÉCTOR DANIEL MARTÍNEZ CONTRERAS </a:t>
            </a:r>
          </a:p>
          <a:p>
            <a:pPr algn="ctr"/>
            <a:r>
              <a:rPr lang="es-ES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DESARROLLADOR DE PROGRAMAS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DEL SISTEMA DE JUSTICIA EN LÍNEA</a:t>
            </a:r>
            <a:r>
              <a:rPr lang="es-ES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 </a:t>
            </a:r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B707C9CE-D1F2-BF89-EA9D-7DED1FD9D1B7}"/>
              </a:ext>
            </a:extLst>
          </p:cNvPr>
          <p:cNvSpPr/>
          <p:nvPr/>
        </p:nvSpPr>
        <p:spPr>
          <a:xfrm>
            <a:off x="10659422" y="4338570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0"/>
            </a:endParaRPr>
          </a:p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SILVIA ALICIA GÓMEZ GUTIÉRREZ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DIRECTORA DE EVALUACIÓN Y ESTADISTICAS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5C3460C4-2F60-6150-E4BF-3C2C406F3A14}"/>
              </a:ext>
            </a:extLst>
          </p:cNvPr>
          <p:cNvSpPr/>
          <p:nvPr/>
        </p:nvSpPr>
        <p:spPr>
          <a:xfrm>
            <a:off x="10659422" y="5132685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JUAN ANTONIO CANALES PATIÑO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SUBDIRECTOR DE EVALUACIÓN Y ESTADISTICAS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A92812C-01F2-E386-0D5E-525D8435CE48}"/>
              </a:ext>
            </a:extLst>
          </p:cNvPr>
          <p:cNvSpPr/>
          <p:nvPr/>
        </p:nvSpPr>
        <p:spPr>
          <a:xfrm>
            <a:off x="9081016" y="4338570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GABRIELA PÉREZ GARZA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TITULAR DE LA UNIDAD DE TRANSPARENCIA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TJA1201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4422D141-3231-A197-4297-43FB09B76E91}"/>
              </a:ext>
            </a:extLst>
          </p:cNvPr>
          <p:cNvSpPr/>
          <p:nvPr/>
        </p:nvSpPr>
        <p:spPr>
          <a:xfrm>
            <a:off x="3317842" y="4338570"/>
            <a:ext cx="1479600" cy="519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DAFNE ELIZABETH GONZÁLEZ FRANCO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SUBDIRECTOR A DE ARCHIVO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111" name="Connector: Elbow 18">
            <a:extLst>
              <a:ext uri="{FF2B5EF4-FFF2-40B4-BE49-F238E27FC236}">
                <a16:creationId xmlns:a16="http://schemas.microsoft.com/office/drawing/2014/main" id="{8ABC615F-A8A3-5696-48C4-A4464B7C1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860854" y="4180781"/>
            <a:ext cx="699762" cy="14957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D114583D-6198-140B-7486-1121063E0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07738"/>
              </p:ext>
            </p:extLst>
          </p:nvPr>
        </p:nvGraphicFramePr>
        <p:xfrm>
          <a:off x="851095" y="6204865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OCTUBRE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48D5E1F-F903-839D-8AD1-843E71560079}"/>
              </a:ext>
            </a:extLst>
          </p:cNvPr>
          <p:cNvSpPr/>
          <p:nvPr/>
        </p:nvSpPr>
        <p:spPr>
          <a:xfrm>
            <a:off x="3317842" y="5129451"/>
            <a:ext cx="1479600" cy="519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KORINA MONSERRAT LIMÓN SOTO</a:t>
            </a:r>
          </a:p>
          <a:p>
            <a:pPr algn="ctr"/>
            <a:r>
              <a:rPr lang="es-MX" sz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AUXILIAR ADMINISTRATIVO DE ARCHIVO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TJA1801</a:t>
            </a:r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8370E325-507B-A8E1-335C-591B0FFBD4F1}"/>
              </a:ext>
            </a:extLst>
          </p:cNvPr>
          <p:cNvCxnSpPr>
            <a:cxnSpLocks/>
          </p:cNvCxnSpPr>
          <p:nvPr/>
        </p:nvCxnSpPr>
        <p:spPr>
          <a:xfrm flipH="1" flipV="1">
            <a:off x="4057344" y="4864833"/>
            <a:ext cx="298" cy="279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5050255F-0350-7EBE-339A-489334E08426}"/>
              </a:ext>
            </a:extLst>
          </p:cNvPr>
          <p:cNvCxnSpPr>
            <a:cxnSpLocks/>
          </p:cNvCxnSpPr>
          <p:nvPr/>
        </p:nvCxnSpPr>
        <p:spPr>
          <a:xfrm flipH="1" flipV="1">
            <a:off x="9860556" y="4864833"/>
            <a:ext cx="298" cy="279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F75E06-C763-5422-A5B2-6A10BD1414B7}"/>
              </a:ext>
            </a:extLst>
          </p:cNvPr>
          <p:cNvSpPr/>
          <p:nvPr/>
        </p:nvSpPr>
        <p:spPr>
          <a:xfrm>
            <a:off x="9081016" y="5129451"/>
            <a:ext cx="1479600" cy="519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LIC. GABRIELA R. GOMEZ COTO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ANALISTA DE LA UNIDAD DE TRANSPARENCIA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  <a:p>
            <a:pPr algn="ctr"/>
            <a:endParaRPr lang="es-MX" sz="6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7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/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ACTIVIDAD ADMINISTRATIVA 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A406BBB-FE8A-450F-22F1-6F38ABFA096F}"/>
              </a:ext>
            </a:extLst>
          </p:cNvPr>
          <p:cNvSpPr/>
          <p:nvPr/>
        </p:nvSpPr>
        <p:spPr>
          <a:xfrm>
            <a:off x="9990272" y="2762293"/>
            <a:ext cx="1479600" cy="4632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ING. EDGAR GILBERTO NAVARRO PADER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DIRECTOR DE INFORMÁTICA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TJA1001</a:t>
            </a:r>
          </a:p>
        </p:txBody>
      </p:sp>
      <p:cxnSp>
        <p:nvCxnSpPr>
          <p:cNvPr id="37" name="Connector: Elbow 52">
            <a:extLst>
              <a:ext uri="{FF2B5EF4-FFF2-40B4-BE49-F238E27FC236}">
                <a16:creationId xmlns:a16="http://schemas.microsoft.com/office/drawing/2014/main" id="{8FEEFEF2-D7CB-CEDF-30EF-3F17076A8836}"/>
              </a:ext>
            </a:extLst>
          </p:cNvPr>
          <p:cNvCxnSpPr>
            <a:cxnSpLocks/>
            <a:stCxn id="63" idx="0"/>
            <a:endCxn id="36" idx="0"/>
          </p:cNvCxnSpPr>
          <p:nvPr/>
        </p:nvCxnSpPr>
        <p:spPr>
          <a:xfrm rot="5400000" flipH="1" flipV="1">
            <a:off x="6368191" y="-1593236"/>
            <a:ext cx="6352" cy="8717410"/>
          </a:xfrm>
          <a:prstGeom prst="bentConnector3">
            <a:avLst>
              <a:gd name="adj1" fmla="val 36988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8">
            <a:extLst>
              <a:ext uri="{FF2B5EF4-FFF2-40B4-BE49-F238E27FC236}">
                <a16:creationId xmlns:a16="http://schemas.microsoft.com/office/drawing/2014/main" id="{CA836937-D610-FD60-15E4-0CE3BD5B7B00}"/>
              </a:ext>
            </a:extLst>
          </p:cNvPr>
          <p:cNvGrpSpPr/>
          <p:nvPr/>
        </p:nvGrpSpPr>
        <p:grpSpPr>
          <a:xfrm>
            <a:off x="4351018" y="2762294"/>
            <a:ext cx="4918620" cy="2928895"/>
            <a:chOff x="4376954" y="3178587"/>
            <a:chExt cx="4918620" cy="2928895"/>
          </a:xfrm>
        </p:grpSpPr>
        <p:cxnSp>
          <p:nvCxnSpPr>
            <p:cNvPr id="39" name="Straight Connector 78">
              <a:extLst>
                <a:ext uri="{FF2B5EF4-FFF2-40B4-BE49-F238E27FC236}">
                  <a16:creationId xmlns:a16="http://schemas.microsoft.com/office/drawing/2014/main" id="{6D962EC0-D07A-2960-F707-D02DF43B5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5598" y="4623999"/>
              <a:ext cx="141090" cy="5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4FE52B5-1703-7BCB-E380-34922247690A}"/>
                </a:ext>
              </a:extLst>
            </p:cNvPr>
            <p:cNvSpPr/>
            <p:nvPr/>
          </p:nvSpPr>
          <p:spPr>
            <a:xfrm>
              <a:off x="6080549" y="3178587"/>
              <a:ext cx="1501589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DORA ESTELA LARA VALADEZ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FINANCIEROS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TJA0501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8DAFE66A-A4E2-469A-C192-F641BABD2213}"/>
                </a:ext>
              </a:extLst>
            </p:cNvPr>
            <p:cNvSpPr/>
            <p:nvPr/>
          </p:nvSpPr>
          <p:spPr>
            <a:xfrm>
              <a:off x="4376954" y="3792655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JOSÉ CISNEROS CASTILLO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DE RECURSOS MATERIALES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TJA1101</a:t>
              </a: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A5699AD-CF94-259B-4369-7D6D4D4EC7BE}"/>
                </a:ext>
              </a:extLst>
            </p:cNvPr>
            <p:cNvSpPr/>
            <p:nvPr/>
          </p:nvSpPr>
          <p:spPr>
            <a:xfrm>
              <a:off x="6080549" y="3801608"/>
              <a:ext cx="1501588" cy="464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CONCEPCIÓN MELCHOR ALVARADO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CONTABILIDAD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TJA0801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F3E51F00-1CD9-3082-6EA1-F0B32B5DCEE5}"/>
                </a:ext>
              </a:extLst>
            </p:cNvPr>
            <p:cNvSpPr/>
            <p:nvPr/>
          </p:nvSpPr>
          <p:spPr>
            <a:xfrm>
              <a:off x="6090533" y="5058186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LORENA  PATRICIA CONCHA SAUCEDO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OPERATIVA DE CONTABILIDAD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EC4A9F41-81F4-B9B6-B277-ECC26182F58F}"/>
                </a:ext>
              </a:extLst>
            </p:cNvPr>
            <p:cNvSpPr/>
            <p:nvPr/>
          </p:nvSpPr>
          <p:spPr>
            <a:xfrm>
              <a:off x="6096000" y="5649286"/>
              <a:ext cx="1496121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LUIS ANGEL ESPINOZA ESQUIVEL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787C6DBA-BF91-F055-CD36-A4D1555EEA57}"/>
                </a:ext>
              </a:extLst>
            </p:cNvPr>
            <p:cNvSpPr/>
            <p:nvPr/>
          </p:nvSpPr>
          <p:spPr>
            <a:xfrm>
              <a:off x="7815974" y="3790770"/>
              <a:ext cx="1479600" cy="464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ANA KAREN REYES RESÉNDIZ</a:t>
              </a:r>
            </a:p>
            <a:p>
              <a:pPr algn="ctr"/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ANALISTA DE APOYO ADMINISTRATIVO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TJA1501</a:t>
              </a:r>
            </a:p>
          </p:txBody>
        </p:sp>
        <p:sp>
          <p:nvSpPr>
            <p:cNvPr id="47" name="Rectángulo 93">
              <a:extLst>
                <a:ext uri="{FF2B5EF4-FFF2-40B4-BE49-F238E27FC236}">
                  <a16:creationId xmlns:a16="http://schemas.microsoft.com/office/drawing/2014/main" id="{79974FE3-B577-9347-AE66-291290CAFB14}"/>
                </a:ext>
              </a:extLst>
            </p:cNvPr>
            <p:cNvSpPr/>
            <p:nvPr/>
          </p:nvSpPr>
          <p:spPr>
            <a:xfrm>
              <a:off x="6090533" y="4397194"/>
              <a:ext cx="1501588" cy="458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MARIA GABRIELA QUIROZ NUNCIO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SUBDIRECTORA </a:t>
              </a:r>
              <a:r>
                <a:rPr lang="es-ES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DE ATENCIÓN Y SEGUIMIETO DE AUDITORIAS</a:t>
              </a:r>
              <a:endParaRPr lang="es-MX" sz="6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48" name="Straight Connector 49">
              <a:extLst>
                <a:ext uri="{FF2B5EF4-FFF2-40B4-BE49-F238E27FC236}">
                  <a16:creationId xmlns:a16="http://schemas.microsoft.com/office/drawing/2014/main" id="{8077E994-3759-DCE1-236E-C455255AD1D1}"/>
                </a:ext>
              </a:extLst>
            </p:cNvPr>
            <p:cNvCxnSpPr>
              <a:cxnSpLocks/>
              <a:stCxn id="40" idx="2"/>
            </p:cNvCxnSpPr>
            <p:nvPr/>
          </p:nvCxnSpPr>
          <p:spPr>
            <a:xfrm flipH="1" flipV="1">
              <a:off x="6826448" y="3641854"/>
              <a:ext cx="4896" cy="110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or: Elbow 51">
              <a:extLst>
                <a:ext uri="{FF2B5EF4-FFF2-40B4-BE49-F238E27FC236}">
                  <a16:creationId xmlns:a16="http://schemas.microsoft.com/office/drawing/2014/main" id="{6F823C65-B5B1-F6DF-152C-DEF4CE906A2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853899" y="2072202"/>
              <a:ext cx="1885" cy="3439020"/>
            </a:xfrm>
            <a:prstGeom prst="bentConnector3">
              <a:avLst>
                <a:gd name="adj1" fmla="val 373809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60">
              <a:extLst>
                <a:ext uri="{FF2B5EF4-FFF2-40B4-BE49-F238E27FC236}">
                  <a16:creationId xmlns:a16="http://schemas.microsoft.com/office/drawing/2014/main" id="{ECE9EDA6-0288-80D3-EC35-42DE03B9A0DB}"/>
                </a:ext>
              </a:extLst>
            </p:cNvPr>
            <p:cNvCxnSpPr>
              <a:cxnSpLocks/>
              <a:stCxn id="42" idx="0"/>
              <a:endCxn id="40" idx="2"/>
            </p:cNvCxnSpPr>
            <p:nvPr/>
          </p:nvCxnSpPr>
          <p:spPr>
            <a:xfrm flipV="1">
              <a:off x="6831343" y="3652914"/>
              <a:ext cx="1" cy="1486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or: Elbow 75">
              <a:extLst>
                <a:ext uri="{FF2B5EF4-FFF2-40B4-BE49-F238E27FC236}">
                  <a16:creationId xmlns:a16="http://schemas.microsoft.com/office/drawing/2014/main" id="{EC5EC24C-FB66-A88C-F34E-17393436C6E2}"/>
                </a:ext>
              </a:extLst>
            </p:cNvPr>
            <p:cNvCxnSpPr>
              <a:cxnSpLocks/>
              <a:stCxn id="42" idx="3"/>
              <a:endCxn id="44" idx="3"/>
            </p:cNvCxnSpPr>
            <p:nvPr/>
          </p:nvCxnSpPr>
          <p:spPr>
            <a:xfrm>
              <a:off x="7582137" y="4034052"/>
              <a:ext cx="9984" cy="1253232"/>
            </a:xfrm>
            <a:prstGeom prst="bentConnector3">
              <a:avLst>
                <a:gd name="adj1" fmla="val 125573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2">
              <a:extLst>
                <a:ext uri="{FF2B5EF4-FFF2-40B4-BE49-F238E27FC236}">
                  <a16:creationId xmlns:a16="http://schemas.microsoft.com/office/drawing/2014/main" id="{54086D6F-85AD-461B-0AEE-386E9430AF3F}"/>
                </a:ext>
              </a:extLst>
            </p:cNvPr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6841327" y="5516382"/>
              <a:ext cx="2734" cy="132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101">
            <a:extLst>
              <a:ext uri="{FF2B5EF4-FFF2-40B4-BE49-F238E27FC236}">
                <a16:creationId xmlns:a16="http://schemas.microsoft.com/office/drawing/2014/main" id="{D39D2CE9-6212-3EA8-72BA-19DA48F7677F}"/>
              </a:ext>
            </a:extLst>
          </p:cNvPr>
          <p:cNvCxnSpPr>
            <a:cxnSpLocks/>
            <a:stCxn id="40" idx="0"/>
            <a:endCxn id="57" idx="2"/>
          </p:cNvCxnSpPr>
          <p:nvPr/>
        </p:nvCxnSpPr>
        <p:spPr>
          <a:xfrm flipH="1" flipV="1">
            <a:off x="6802139" y="1893108"/>
            <a:ext cx="3269" cy="869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7">
            <a:extLst>
              <a:ext uri="{FF2B5EF4-FFF2-40B4-BE49-F238E27FC236}">
                <a16:creationId xmlns:a16="http://schemas.microsoft.com/office/drawing/2014/main" id="{61AE0F1A-B443-432D-3B4F-92E449C35639}"/>
              </a:ext>
            </a:extLst>
          </p:cNvPr>
          <p:cNvGrpSpPr/>
          <p:nvPr/>
        </p:nvGrpSpPr>
        <p:grpSpPr>
          <a:xfrm>
            <a:off x="6054613" y="875474"/>
            <a:ext cx="3215025" cy="1516284"/>
            <a:chOff x="6080549" y="1291767"/>
            <a:chExt cx="3215025" cy="1516284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20DEAD6F-7CD4-6F6F-1606-422AD1EC1E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28075" y="2584563"/>
              <a:ext cx="98789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D7DA60B2-F69C-69A1-9472-6D4FF1D8C965}"/>
                </a:ext>
              </a:extLst>
            </p:cNvPr>
            <p:cNvSpPr/>
            <p:nvPr/>
          </p:nvSpPr>
          <p:spPr>
            <a:xfrm>
              <a:off x="6080549" y="1291767"/>
              <a:ext cx="1487326" cy="38868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JESÚS GERARDO SOTOMAYOR HERNÁNDEZ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MAGISTRADO PRESIDENTE</a:t>
              </a: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TJA0101</a:t>
              </a: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1C062723-7F81-F9E0-7E63-2BF05A9FCB89}"/>
                </a:ext>
              </a:extLst>
            </p:cNvPr>
            <p:cNvSpPr/>
            <p:nvPr/>
          </p:nvSpPr>
          <p:spPr>
            <a:xfrm>
              <a:off x="6088275" y="1844588"/>
              <a:ext cx="1479600" cy="4648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MARÍA GUADALUPE SAUCEDO SÁNCHEZ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OFICIAL MAYOR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TJA0301</a:t>
              </a:r>
            </a:p>
            <a:p>
              <a:pPr algn="ctr"/>
              <a:endParaRPr lang="es-MX" sz="55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9D31BB67-08CC-9DE5-E0D4-6D57B4179120}"/>
                </a:ext>
              </a:extLst>
            </p:cNvPr>
            <p:cNvSpPr/>
            <p:nvPr/>
          </p:nvSpPr>
          <p:spPr>
            <a:xfrm>
              <a:off x="7815974" y="2361076"/>
              <a:ext cx="1479600" cy="446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ALEJANDRO</a:t>
              </a:r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 </a:t>
              </a:r>
              <a:r>
                <a:rPr lang="es-MX" sz="600" b="1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GUADALUPE SANDOVAL REYES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ASISTENTE OPERATIVO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  <p:cxnSp>
          <p:nvCxnSpPr>
            <p:cNvPr id="59" name="Straight Connector 4">
              <a:extLst>
                <a:ext uri="{FF2B5EF4-FFF2-40B4-BE49-F238E27FC236}">
                  <a16:creationId xmlns:a16="http://schemas.microsoft.com/office/drawing/2014/main" id="{4AF75450-6750-57EE-17D0-3308EEAA3B7E}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H="1" flipV="1">
              <a:off x="6824212" y="1680451"/>
              <a:ext cx="3863" cy="164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41">
            <a:extLst>
              <a:ext uri="{FF2B5EF4-FFF2-40B4-BE49-F238E27FC236}">
                <a16:creationId xmlns:a16="http://schemas.microsoft.com/office/drawing/2014/main" id="{BEC3B9C5-676E-E111-2883-D19EBA5F6C72}"/>
              </a:ext>
            </a:extLst>
          </p:cNvPr>
          <p:cNvGrpSpPr/>
          <p:nvPr/>
        </p:nvGrpSpPr>
        <p:grpSpPr>
          <a:xfrm>
            <a:off x="322331" y="2768645"/>
            <a:ext cx="3345671" cy="1081557"/>
            <a:chOff x="310184" y="3178587"/>
            <a:chExt cx="3345671" cy="1081557"/>
          </a:xfrm>
        </p:grpSpPr>
        <p:cxnSp>
          <p:nvCxnSpPr>
            <p:cNvPr id="61" name="Connector: Elbow 42">
              <a:extLst>
                <a:ext uri="{FF2B5EF4-FFF2-40B4-BE49-F238E27FC236}">
                  <a16:creationId xmlns:a16="http://schemas.microsoft.com/office/drawing/2014/main" id="{965DE0B2-D765-DC0F-DDF3-9F5F0FA601E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1940152" y="3009153"/>
              <a:ext cx="12700" cy="18660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74">
              <a:extLst>
                <a:ext uri="{FF2B5EF4-FFF2-40B4-BE49-F238E27FC236}">
                  <a16:creationId xmlns:a16="http://schemas.microsoft.com/office/drawing/2014/main" id="{1F9276F7-A4C8-D1B1-A069-2F812C824F0C}"/>
                </a:ext>
              </a:extLst>
            </p:cNvPr>
            <p:cNvCxnSpPr>
              <a:cxnSpLocks/>
            </p:cNvCxnSpPr>
            <p:nvPr/>
          </p:nvCxnSpPr>
          <p:spPr>
            <a:xfrm>
              <a:off x="1972839" y="3332290"/>
              <a:ext cx="0" cy="388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ángulo 80">
              <a:extLst>
                <a:ext uri="{FF2B5EF4-FFF2-40B4-BE49-F238E27FC236}">
                  <a16:creationId xmlns:a16="http://schemas.microsoft.com/office/drawing/2014/main" id="{E2F42DD5-8667-82E3-63AF-5CAB7C51C979}"/>
                </a:ext>
              </a:extLst>
            </p:cNvPr>
            <p:cNvSpPr/>
            <p:nvPr/>
          </p:nvSpPr>
          <p:spPr>
            <a:xfrm>
              <a:off x="1260715" y="3178587"/>
              <a:ext cx="1479600" cy="474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ING. ANA GABRIELA TOVAR MIRELES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DIRECTORA DE RECURSOS HUMANOS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TJA0601</a:t>
              </a:r>
            </a:p>
          </p:txBody>
        </p:sp>
        <p:sp>
          <p:nvSpPr>
            <p:cNvPr id="64" name="Rectángulo 89">
              <a:extLst>
                <a:ext uri="{FF2B5EF4-FFF2-40B4-BE49-F238E27FC236}">
                  <a16:creationId xmlns:a16="http://schemas.microsoft.com/office/drawing/2014/main" id="{6CD3752A-5FD9-F3DF-8D32-69485D487AB9}"/>
                </a:ext>
              </a:extLst>
            </p:cNvPr>
            <p:cNvSpPr/>
            <p:nvPr/>
          </p:nvSpPr>
          <p:spPr>
            <a:xfrm>
              <a:off x="310184" y="3796034"/>
              <a:ext cx="1479600" cy="459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JULIO ALONSO MARTÍNEZ CORTÉS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COORDINADOR DE ADMINISTRACION DE PERSONAL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TJA0901</a:t>
              </a:r>
            </a:p>
          </p:txBody>
        </p:sp>
        <p:sp>
          <p:nvSpPr>
            <p:cNvPr id="65" name="Rectángulo 45">
              <a:extLst>
                <a:ext uri="{FF2B5EF4-FFF2-40B4-BE49-F238E27FC236}">
                  <a16:creationId xmlns:a16="http://schemas.microsoft.com/office/drawing/2014/main" id="{8A8E7480-3675-500D-D08E-EECCE1EED20B}"/>
                </a:ext>
              </a:extLst>
            </p:cNvPr>
            <p:cNvSpPr/>
            <p:nvPr/>
          </p:nvSpPr>
          <p:spPr>
            <a:xfrm>
              <a:off x="2176255" y="3787932"/>
              <a:ext cx="1479600" cy="472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DANIELA VELÁZQUEZ VARGAS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SECRETARIA RECEPCIONISTA </a:t>
              </a:r>
            </a:p>
            <a:p>
              <a:pPr algn="ctr"/>
              <a:r>
                <a:rPr lang="es-MX" sz="600" dirty="0">
                  <a:solidFill>
                    <a:schemeClr val="tx1"/>
                  </a:solidFill>
                  <a:latin typeface="Avenir Next LT Pro" panose="020B0504020202020204" pitchFamily="34" charset="0"/>
                </a:rPr>
                <a:t>TJA1801</a:t>
              </a:r>
            </a:p>
          </p:txBody>
        </p:sp>
      </p:grpSp>
      <p:sp>
        <p:nvSpPr>
          <p:cNvPr id="4" name="CuadroTexto 7">
            <a:extLst>
              <a:ext uri="{FF2B5EF4-FFF2-40B4-BE49-F238E27FC236}">
                <a16:creationId xmlns:a16="http://schemas.microsoft.com/office/drawing/2014/main" id="{AFF603D5-65B4-CEFE-B0F3-06488A3A43BD}"/>
              </a:ext>
            </a:extLst>
          </p:cNvPr>
          <p:cNvSpPr txBox="1"/>
          <p:nvPr/>
        </p:nvSpPr>
        <p:spPr>
          <a:xfrm>
            <a:off x="1098949" y="5653690"/>
            <a:ext cx="10384505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2D08A6A-3F54-AC5E-100D-E156833EBB34}"/>
              </a:ext>
            </a:extLst>
          </p:cNvPr>
          <p:cNvSpPr/>
          <p:nvPr/>
        </p:nvSpPr>
        <p:spPr>
          <a:xfrm>
            <a:off x="4351018" y="3966465"/>
            <a:ext cx="1479600" cy="464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PEDRO ESPINOZA FLORES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JEFE DE MANTENIMIENTO</a:t>
            </a:r>
          </a:p>
          <a:p>
            <a:pPr algn="ctr"/>
            <a:r>
              <a:rPr lang="es-MX" sz="600" dirty="0">
                <a:solidFill>
                  <a:schemeClr val="tx1"/>
                </a:solidFill>
                <a:latin typeface="Avenir Next LT Pro" panose="020B0504020202020204" pitchFamily="34" charset="0"/>
              </a:rPr>
              <a:t>TJA1301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CF2A2D2-5D44-127D-93F5-639C269C72BA}"/>
              </a:ext>
            </a:extLst>
          </p:cNvPr>
          <p:cNvCxnSpPr>
            <a:stCxn id="41" idx="2"/>
            <a:endCxn id="5" idx="0"/>
          </p:cNvCxnSpPr>
          <p:nvPr/>
        </p:nvCxnSpPr>
        <p:spPr>
          <a:xfrm>
            <a:off x="5090818" y="3841248"/>
            <a:ext cx="0" cy="125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F3DA2AAD-11C1-248C-9D8B-21E279E5D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37542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OCTUBRE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4C9F3A2-4A90-EFC2-8531-F30CE75B7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27463"/>
              </p:ext>
            </p:extLst>
          </p:nvPr>
        </p:nvGraphicFramePr>
        <p:xfrm>
          <a:off x="135809" y="254681"/>
          <a:ext cx="4512391" cy="361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</a:rPr>
                        <a:t>AREA</a:t>
                      </a:r>
                      <a:r>
                        <a:rPr lang="es-MX" sz="1000" dirty="0">
                          <a:effectLst/>
                          <a:latin typeface="Avenir Next LT Pro" panose="020B0504020202020204" pitchFamily="34" charset="0"/>
                        </a:rPr>
                        <a:t>:</a:t>
                      </a:r>
                      <a:endParaRPr lang="es-MX" sz="1000" dirty="0">
                        <a:effectLst/>
                        <a:latin typeface="Avenir Next LT Pro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ÓRGANO INTERNO </a:t>
                      </a:r>
                      <a:r>
                        <a:rPr lang="es-MX" sz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CONTROL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Marcador de número de diapositiva 2">
            <a:extLst>
              <a:ext uri="{FF2B5EF4-FFF2-40B4-BE49-F238E27FC236}">
                <a16:creationId xmlns:a16="http://schemas.microsoft.com/office/drawing/2014/main" id="{4B94627E-F706-8556-E51D-4FA91E9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1094" y="6474303"/>
            <a:ext cx="1386056" cy="365125"/>
          </a:xfrm>
        </p:spPr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E6E430A0-ED71-3E11-8C1F-830B9BB6CDE2}"/>
              </a:ext>
            </a:extLst>
          </p:cNvPr>
          <p:cNvSpPr txBox="1"/>
          <p:nvPr/>
        </p:nvSpPr>
        <p:spPr>
          <a:xfrm>
            <a:off x="991916" y="5640913"/>
            <a:ext cx="10357339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latin typeface="Avenir Next LT Pro" panose="020B0504020202020204" pitchFamily="34" charset="0"/>
              </a:rPr>
              <a:t>Sin Vacantes</a:t>
            </a:r>
          </a:p>
          <a:p>
            <a:pPr>
              <a:lnSpc>
                <a:spcPct val="150000"/>
              </a:lnSpc>
            </a:pPr>
            <a:r>
              <a:rPr lang="es-MX" sz="700" dirty="0">
                <a:latin typeface="Avenir Next LT Pro" panose="020B0504020202020204" pitchFamily="34" charset="0"/>
              </a:rPr>
              <a:t>Para el ingreso al Tribunal de Justicia Administrativa de Coahuila de Zaragoza, se deberán reunir los requisitos establecidos en la Ley Orgánica, Reglamento Interior, Manual de Organización y el Estatuto del Servicio Profesional de Carrera.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FA5B0A0-3AA8-1954-7FCF-2F83E9411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Adriana Abigail Davila Gonzalez</a:t>
            </a:r>
            <a:endParaRPr kumimoji="0" lang="es-MX" altLang="es-MX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altLang="es-MX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B63FCC2E-110D-ED1A-14E4-2D7986F230EA}"/>
              </a:ext>
            </a:extLst>
          </p:cNvPr>
          <p:cNvGrpSpPr/>
          <p:nvPr/>
        </p:nvGrpSpPr>
        <p:grpSpPr>
          <a:xfrm>
            <a:off x="1326894" y="1029984"/>
            <a:ext cx="10357339" cy="3090782"/>
            <a:chOff x="1292764" y="1797363"/>
            <a:chExt cx="9414769" cy="3090782"/>
          </a:xfrm>
        </p:grpSpPr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5DF9957F-E190-8CC3-E618-9583CCF0BEB7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5980942" y="2187365"/>
              <a:ext cx="0" cy="68465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692B93F-54F8-CD41-AF4E-8928985AB8FC}"/>
                </a:ext>
              </a:extLst>
            </p:cNvPr>
            <p:cNvSpPr/>
            <p:nvPr/>
          </p:nvSpPr>
          <p:spPr>
            <a:xfrm>
              <a:off x="5008560" y="1797363"/>
              <a:ext cx="1944765" cy="59093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PLENO DEL TJA</a:t>
              </a:r>
            </a:p>
            <a:p>
              <a:pPr algn="ctr"/>
              <a:endParaRPr lang="es-MX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2" name="Rectángulo 5">
              <a:extLst>
                <a:ext uri="{FF2B5EF4-FFF2-40B4-BE49-F238E27FC236}">
                  <a16:creationId xmlns:a16="http://schemas.microsoft.com/office/drawing/2014/main" id="{6DAE7FE3-1539-A448-7A0B-E36ECECAD23C}"/>
                </a:ext>
              </a:extLst>
            </p:cNvPr>
            <p:cNvSpPr/>
            <p:nvPr/>
          </p:nvSpPr>
          <p:spPr>
            <a:xfrm>
              <a:off x="8762768" y="4212809"/>
              <a:ext cx="1944765" cy="675336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KARLA ESTEFANÍA  GARCÍA QUINTERO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SUBDIRECTORA DE LA UNIDAD DE QUEJAS Y DENUNCIAS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TJA1301</a:t>
              </a:r>
            </a:p>
          </p:txBody>
        </p:sp>
        <p:cxnSp>
          <p:nvCxnSpPr>
            <p:cNvPr id="13" name="Connector: Elbow 7">
              <a:extLst>
                <a:ext uri="{FF2B5EF4-FFF2-40B4-BE49-F238E27FC236}">
                  <a16:creationId xmlns:a16="http://schemas.microsoft.com/office/drawing/2014/main" id="{3A294E30-BBFB-D468-0E47-0B7A743DC7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81246" y="2013112"/>
              <a:ext cx="665450" cy="3733944"/>
            </a:xfrm>
            <a:prstGeom prst="bentConnector3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Elbow 15">
              <a:extLst>
                <a:ext uri="{FF2B5EF4-FFF2-40B4-BE49-F238E27FC236}">
                  <a16:creationId xmlns:a16="http://schemas.microsoft.com/office/drawing/2014/main" id="{299E1B57-C9C1-D62D-F74A-657C3ABFACB4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rot="16200000" flipH="1">
              <a:off x="7525322" y="2002980"/>
              <a:ext cx="665450" cy="3754208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">
              <a:extLst>
                <a:ext uri="{FF2B5EF4-FFF2-40B4-BE49-F238E27FC236}">
                  <a16:creationId xmlns:a16="http://schemas.microsoft.com/office/drawing/2014/main" id="{2E623222-CA46-F77F-8780-9D3C1454FD0F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5980943" y="3547359"/>
              <a:ext cx="0" cy="66544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5">
              <a:extLst>
                <a:ext uri="{FF2B5EF4-FFF2-40B4-BE49-F238E27FC236}">
                  <a16:creationId xmlns:a16="http://schemas.microsoft.com/office/drawing/2014/main" id="{6E3A16FC-EF09-DE5A-FAC0-8369EA8EE48C}"/>
                </a:ext>
              </a:extLst>
            </p:cNvPr>
            <p:cNvSpPr/>
            <p:nvPr/>
          </p:nvSpPr>
          <p:spPr>
            <a:xfrm>
              <a:off x="5008560" y="4212808"/>
              <a:ext cx="1944765" cy="675336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ADRIANA ABIGAIL DÁVILA GONZÁLEZ</a:t>
              </a:r>
            </a:p>
            <a:p>
              <a:pPr algn="ctr"/>
              <a:r>
                <a:rPr lang="es-ES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COORDINADORA DE REVISIÓN A PROCESO </a:t>
              </a:r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TJA1201</a:t>
              </a:r>
            </a:p>
          </p:txBody>
        </p:sp>
        <p:sp>
          <p:nvSpPr>
            <p:cNvPr id="17" name="Rectángulo 5">
              <a:extLst>
                <a:ext uri="{FF2B5EF4-FFF2-40B4-BE49-F238E27FC236}">
                  <a16:creationId xmlns:a16="http://schemas.microsoft.com/office/drawing/2014/main" id="{812C5256-6B27-EF8E-06F6-B31B8A9B8CDF}"/>
                </a:ext>
              </a:extLst>
            </p:cNvPr>
            <p:cNvSpPr/>
            <p:nvPr/>
          </p:nvSpPr>
          <p:spPr>
            <a:xfrm>
              <a:off x="1292764" y="4212809"/>
              <a:ext cx="1944765" cy="675335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LIC.  AMÉRICA JAQUELINE RODRÍGUEZ CISNEROS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AUXILIAR ADMINISTRATIVO</a:t>
              </a:r>
            </a:p>
            <a:p>
              <a:pPr algn="ctr"/>
              <a:r>
                <a:rPr lang="es-MX" sz="65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TJA1801</a:t>
              </a:r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8" name="Rectángulo 5">
              <a:extLst>
                <a:ext uri="{FF2B5EF4-FFF2-40B4-BE49-F238E27FC236}">
                  <a16:creationId xmlns:a16="http://schemas.microsoft.com/office/drawing/2014/main" id="{26F6B419-42AB-C705-3489-D9E67E13BF18}"/>
                </a:ext>
              </a:extLst>
            </p:cNvPr>
            <p:cNvSpPr/>
            <p:nvPr/>
          </p:nvSpPr>
          <p:spPr>
            <a:xfrm>
              <a:off x="5008559" y="2872022"/>
              <a:ext cx="1944765" cy="675336"/>
            </a:xfrm>
            <a:prstGeom prst="rect">
              <a:avLst/>
            </a:prstGeom>
            <a:noFill/>
            <a:ln w="127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6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C.P. EVERARDO ZUÑIGA RODRÍGUEZ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TITULAR DEL ÓRGANO INTERNO DE CONTROL </a:t>
              </a:r>
            </a:p>
            <a:p>
              <a:pPr algn="ctr"/>
              <a:r>
                <a:rPr lang="es-MX" sz="6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 Next LT Pro" panose="020B0504020202020204" pitchFamily="34" charset="0"/>
                </a:rPr>
                <a:t>TJA0401</a:t>
              </a:r>
            </a:p>
            <a:p>
              <a:pPr algn="ctr"/>
              <a:endParaRPr lang="es-MX" sz="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4169E3B8-E5EC-160B-E927-3515DCB7A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237542"/>
              </p:ext>
            </p:extLst>
          </p:nvPr>
        </p:nvGraphicFramePr>
        <p:xfrm>
          <a:off x="991916" y="6199718"/>
          <a:ext cx="10357339" cy="468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3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Elaborado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ING. ANA GABRIELA TOVAR MIRELES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Autorizado por: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LIC. MARÍA GUADALUPE SAUCEDO SÁNCHEZ,</a:t>
                      </a:r>
                      <a:r>
                        <a:rPr lang="es-MX" sz="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OFICIAL MAYOR</a:t>
                      </a: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Fecha de actualización: </a:t>
                      </a:r>
                      <a:endParaRPr lang="es-MX" sz="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30 DE SEPTIEMBRE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Fecha de validación: </a:t>
                      </a:r>
                    </a:p>
                  </a:txBody>
                  <a:tcPr marL="44450" marR="4445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MX" sz="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01 DE OCTUBRE DE 2025</a:t>
                      </a:r>
                    </a:p>
                  </a:txBody>
                  <a:tcPr marL="44450" marR="4445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59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737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36DEC9B6A6A4BA3E2C2AC8ED1A569" ma:contentTypeVersion="13" ma:contentTypeDescription="Create a new document." ma:contentTypeScope="" ma:versionID="c4ba603dcc0f1f6fbb665aaae3700919">
  <xsd:schema xmlns:xsd="http://www.w3.org/2001/XMLSchema" xmlns:xs="http://www.w3.org/2001/XMLSchema" xmlns:p="http://schemas.microsoft.com/office/2006/metadata/properties" xmlns:ns3="5c7b8dba-d4ed-472c-9ad8-16fa49b013af" xmlns:ns4="11455bba-31f2-43cd-9996-48db078a2fc4" targetNamespace="http://schemas.microsoft.com/office/2006/metadata/properties" ma:root="true" ma:fieldsID="7728c1c170a2d0a53b678dc442c3de5f" ns3:_="" ns4:_="">
    <xsd:import namespace="5c7b8dba-d4ed-472c-9ad8-16fa49b013af"/>
    <xsd:import namespace="11455bba-31f2-43cd-9996-48db078a2f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b8dba-d4ed-472c-9ad8-16fa49b013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55bba-31f2-43cd-9996-48db078a2f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E47B1-786B-4A3F-9C84-835056473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b8dba-d4ed-472c-9ad8-16fa49b013af"/>
    <ds:schemaRef ds:uri="11455bba-31f2-43cd-9996-48db078a2f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D69EAF-FABC-48A1-B08F-8E98F157A9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157A18-ADD4-48D0-A4C0-88ACB611362B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1455bba-31f2-43cd-9996-48db078a2fc4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c7b8dba-d4ed-472c-9ad8-16fa49b013a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1319</Words>
  <Application>Microsoft Office PowerPoint</Application>
  <PresentationFormat>Panorámica</PresentationFormat>
  <Paragraphs>304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Calibri Light</vt:lpstr>
      <vt:lpstr>Century Gothic</vt:lpstr>
      <vt:lpstr>inherit</vt:lpstr>
      <vt:lpstr>Segoe UI</vt:lpstr>
      <vt:lpstr>Tema de Office</vt:lpstr>
      <vt:lpstr>ORGANIGRAMA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Alicia Gómez Gutiérrez</dc:creator>
  <cp:lastModifiedBy>Julio Alonso Martínez Cortés</cp:lastModifiedBy>
  <cp:revision>160</cp:revision>
  <cp:lastPrinted>2025-09-01T19:53:45Z</cp:lastPrinted>
  <dcterms:created xsi:type="dcterms:W3CDTF">2023-03-06T19:07:08Z</dcterms:created>
  <dcterms:modified xsi:type="dcterms:W3CDTF">2025-10-02T19:19:18Z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0x010100AAD36DEC9B6A6A4BA3E2C2AC8ED1A569</vt:lpwstr>
  </property>
</Properties>
</file>